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6" r:id="rId2"/>
  </p:sldMasterIdLst>
  <p:notesMasterIdLst>
    <p:notesMasterId r:id="rId37"/>
  </p:notesMasterIdLst>
  <p:handoutMasterIdLst>
    <p:handoutMasterId r:id="rId38"/>
  </p:handoutMasterIdLst>
  <p:sldIdLst>
    <p:sldId id="256" r:id="rId3"/>
    <p:sldId id="321" r:id="rId4"/>
    <p:sldId id="263" r:id="rId5"/>
    <p:sldId id="266" r:id="rId6"/>
    <p:sldId id="268" r:id="rId7"/>
    <p:sldId id="264" r:id="rId8"/>
    <p:sldId id="275" r:id="rId9"/>
    <p:sldId id="333" r:id="rId10"/>
    <p:sldId id="294" r:id="rId11"/>
    <p:sldId id="334" r:id="rId12"/>
    <p:sldId id="323" r:id="rId13"/>
    <p:sldId id="324" r:id="rId14"/>
    <p:sldId id="299" r:id="rId15"/>
    <p:sldId id="300" r:id="rId16"/>
    <p:sldId id="325" r:id="rId17"/>
    <p:sldId id="332" r:id="rId18"/>
    <p:sldId id="296" r:id="rId19"/>
    <p:sldId id="337" r:id="rId20"/>
    <p:sldId id="298" r:id="rId21"/>
    <p:sldId id="336" r:id="rId22"/>
    <p:sldId id="335" r:id="rId23"/>
    <p:sldId id="309" r:id="rId24"/>
    <p:sldId id="310" r:id="rId25"/>
    <p:sldId id="327" r:id="rId26"/>
    <p:sldId id="291" r:id="rId27"/>
    <p:sldId id="312" r:id="rId28"/>
    <p:sldId id="280" r:id="rId29"/>
    <p:sldId id="311" r:id="rId30"/>
    <p:sldId id="328" r:id="rId31"/>
    <p:sldId id="316" r:id="rId32"/>
    <p:sldId id="318" r:id="rId33"/>
    <p:sldId id="319" r:id="rId34"/>
    <p:sldId id="338" r:id="rId35"/>
    <p:sldId id="258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1501" autoAdjust="0"/>
  </p:normalViewPr>
  <p:slideViewPr>
    <p:cSldViewPr>
      <p:cViewPr varScale="1">
        <p:scale>
          <a:sx n="89" d="100"/>
          <a:sy n="89" d="100"/>
        </p:scale>
        <p:origin x="87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4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48"/>
    </p:cViewPr>
  </p:sorterViewPr>
  <p:notesViewPr>
    <p:cSldViewPr>
      <p:cViewPr>
        <p:scale>
          <a:sx n="200" d="100"/>
          <a:sy n="200" d="100"/>
        </p:scale>
        <p:origin x="-690" y="-167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‹N°›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Worldgrid, Bull, Canopy, equensWorldline, Unify, Worldline and Zero Email are registered trademarks of the Atos group. June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00" y="251520"/>
            <a:ext cx="1208903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‹N°›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AddNotifier#3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Worldgrid, Bull, Canopy, equensWorldline, Unify, Worldline and Zero Email are registered trademarks of the Atos group. June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035" y="107504"/>
            <a:ext cx="808357" cy="4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69BF997-9B5F-4A82-AF31-6E87F25749B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10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6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32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15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04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DDQN, we want to separate the estimator of these two elements, using two new streams: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that estimates the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 value V(s)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that estimates the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advantage for each action A(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s,a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fontAlgn="base"/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Wait?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why do we need to calculate these two elements separately if then we combine them?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decoupling the estimation, intuitively our DDQN can learn which states are (or are not) valuable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having to learn the effect of each action at each state (since it’s also calculating V(s)).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our normal DQN, we need to calculate the value of each action at that state.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what’s the point if the value of the state is bad?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29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374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33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5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ext only">
    <p:bg bwMode="gray"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8309346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Reinforcement Learning for Auto optimization of Accelerator Parameters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4879" y="2320746"/>
            <a:ext cx="8312194" cy="1115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Presenter: Dennis </a:t>
            </a:r>
            <a:r>
              <a:rPr lang="nl-NL" dirty="0" err="1"/>
              <a:t>Djan</a:t>
            </a:r>
            <a:endParaRPr lang="nl-NL" dirty="0"/>
          </a:p>
          <a:p>
            <a:r>
              <a:rPr lang="nl-NL" dirty="0"/>
              <a:t>Supervisor: </a:t>
            </a:r>
            <a:r>
              <a:rPr lang="nl-NL" dirty="0" err="1"/>
              <a:t>Pham</a:t>
            </a:r>
            <a:r>
              <a:rPr lang="nl-NL" dirty="0"/>
              <a:t>, </a:t>
            </a:r>
            <a:r>
              <a:rPr lang="nl-NL" dirty="0" err="1"/>
              <a:t>Trong</a:t>
            </a:r>
            <a:r>
              <a:rPr lang="nl-NL" dirty="0"/>
              <a:t>-Ton</a:t>
            </a:r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217612" y="372387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07/06/2019</a:t>
            </a:r>
          </a:p>
        </p:txBody>
      </p:sp>
      <p:sp>
        <p:nvSpPr>
          <p:cNvPr id="10" name="AddClassification"/>
          <p:cNvSpPr txBox="1">
            <a:spLocks noChangeArrowheads="1"/>
          </p:cNvSpPr>
          <p:nvPr userDrawn="1"/>
        </p:nvSpPr>
        <p:spPr bwMode="auto">
          <a:xfrm>
            <a:off x="3830451" y="4652161"/>
            <a:ext cx="148309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/>
            <a:r>
              <a:rPr lang="en-US" sz="800" b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© Atos - For internal use</a:t>
            </a:r>
            <a:endParaRPr lang="en-US" sz="800" b="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13480" y="2307166"/>
            <a:ext cx="88305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4284624"/>
            <a:ext cx="1005537" cy="5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3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7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60097"/>
            <a:ext cx="9186488" cy="20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76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8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25"/>
            <a:ext cx="9186488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9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25"/>
            <a:ext cx="9186488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0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5471"/>
            <a:ext cx="9204416" cy="20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70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1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2" y="1560265"/>
            <a:ext cx="9197784" cy="202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5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2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05"/>
            <a:ext cx="9186488" cy="20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3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3769"/>
            <a:ext cx="9186488" cy="20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4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60097"/>
            <a:ext cx="9186488" cy="20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5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58584"/>
            <a:ext cx="9186488" cy="20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6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5471"/>
            <a:ext cx="9204416" cy="20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" y="1559341"/>
            <a:ext cx="9166852" cy="20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7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59509"/>
            <a:ext cx="9204416" cy="20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8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3769"/>
            <a:ext cx="9204416" cy="205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9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1995686"/>
            <a:ext cx="4464496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33939"/>
            <a:ext cx="9204416" cy="20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0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04048" y="1995686"/>
            <a:ext cx="403244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4" y="1550381"/>
            <a:ext cx="9204416" cy="204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908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 bwMode="gray"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5779" y="1203598"/>
            <a:ext cx="4950000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3000" b="1" baseline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Click to edit the title</a:t>
            </a:r>
          </a:p>
        </p:txBody>
      </p:sp>
      <p:sp>
        <p:nvSpPr>
          <p:cNvPr id="7" name="AddNotifier#1"/>
          <p:cNvSpPr txBox="1">
            <a:spLocks noChangeArrowheads="1"/>
          </p:cNvSpPr>
          <p:nvPr userDrawn="1"/>
        </p:nvSpPr>
        <p:spPr bwMode="auto">
          <a:xfrm>
            <a:off x="234016" y="4208250"/>
            <a:ext cx="4914048" cy="6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700" kern="12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 Codex, Atos Consulting, Atos Worldgrid, Bull, Canopy, equensWorldline, Unify, Worldline and Zero Email are registered trademarks of the Atos group. June 2018. © 2018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7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13480" y="2307166"/>
            <a:ext cx="883052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4284624"/>
            <a:ext cx="1005537" cy="5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13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715D38-0BEE-4FCB-AEAC-927024BE4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E595122-E3D8-4122-9949-E008EE27B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FB0DEE-5D3B-4A8E-B197-E26924FDB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DFF669B-DC21-426B-88D5-C134E89B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E9C3D2-7969-491F-92F2-ED931C5B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603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6E0FF-0CB8-4AE2-88DA-B1E9FEF1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DE7096-E3B6-4852-B549-1F923A25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209099-1A6C-40C5-AE0F-3D1606AA5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1D0566-AEA3-4169-A610-5611CB0A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2872B1-AAC2-480C-AF98-EAC414FE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8655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34D1F9-5A6F-4038-9728-629E3C3C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03852-1498-4EB9-8FE0-7BD8C305F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69C692-8C7E-4F43-8963-1FAC1679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C055D6-D31E-4647-A433-311A5CFF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FEA0FE-4968-4C1F-A43A-2B7913A4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583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D09517-5E57-45A0-8CC2-9280ABB2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4339E9-49C6-4258-B0D4-A7A96669C1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4CC81D-9E6B-42E7-9942-EBD336946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9F5B81-86A6-407D-A2DB-6E048E2D8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6ACA29-6A86-4E7D-88B0-C9121E27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291445-6E70-4666-A779-EB304CC75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7712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11F60E-AA6C-4121-A3D6-395508BD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15CBF4-BA68-42BF-89F8-F1E9022D5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F256B0-8397-4D1C-8768-C41E96C23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CA754A5-56CF-4BAF-90CA-032AFAC3B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2472114-4C2C-4DEC-A926-7A955D010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594B859-BE77-4565-B04E-8F7141FE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E129A82-9030-4A1C-BAA3-BDE8EB82B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46A85C-D104-4D25-98D5-874B7679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0300" y="1150978"/>
            <a:ext cx="8748000" cy="34749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‹N°›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16488" y="123478"/>
            <a:ext cx="87480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the header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26874" y="4625878"/>
            <a:ext cx="88204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329209" y="944932"/>
            <a:ext cx="88204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10" y="4705199"/>
            <a:ext cx="713349" cy="38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78290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A2420-D7AD-4D69-B245-90720072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DA9D51E-0EFE-4FDB-A53C-74167037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3867C0-B3DA-49C8-99BD-F02C6CF5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6998E5-73C1-43B1-8CC9-DD9F4E89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2214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F2D024-38F7-42ED-A74E-DFFDE07D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6570ED-0034-4D69-A3CB-E313517B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296028-D8CB-4F7A-9891-FAABA14E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63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195716-BA43-424D-94CF-6F92DA1B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3F20A-48E7-4E8B-B012-48BD56FD7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B1EB6D-BFD8-4A73-8D65-3AB2ADED7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3C9363-DCDF-4B41-BCDA-681BF0DA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38E5C1-75AC-4FA7-AA49-A7C79C28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164568-3C98-46AB-8239-A12962CE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74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39DFF-6B10-4C0A-B858-C7791DCD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5E6849-509F-4618-857A-C80E14E1E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018C77-FDEE-454E-B281-CDE7B8303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57AEEA-7FCC-482F-BD9C-4DF7AF49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ADD5AB4-354C-4038-9426-EF3C7C42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196162-1638-4275-8814-9BFD57A0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6042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72B0B-A632-47A6-8515-EBC32C9E8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0C6FBEB-BA19-4620-909E-D085ED030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8F866D-E892-49ED-9FB8-68A54684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F2C598-BCD1-4EBC-9DFC-CA2696E4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42C8F9-0D83-4659-A85E-5266747C9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98681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D188870-9219-4BE2-92A4-5FB79495E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F8BD915-145F-41EF-8933-317600ECD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58C929-C246-45DC-8B2D-2C05776D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4DFB8E-8D02-4F62-B20D-73F65722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B21149-7346-4C96-B251-22FB4DFF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43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2nd top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6488" y="843558"/>
            <a:ext cx="8748000" cy="3723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‹N°›</a:t>
            </a:fld>
            <a:endParaRPr lang="nl-NL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16488" y="123478"/>
            <a:ext cx="8748000" cy="72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the header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326874" y="4625878"/>
            <a:ext cx="8820472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610" y="4705199"/>
            <a:ext cx="713349" cy="38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2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52" y="1534505"/>
            <a:ext cx="9192464" cy="205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1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3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3939"/>
            <a:ext cx="9180512" cy="20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2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4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59341"/>
            <a:ext cx="9180512" cy="202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5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58584"/>
            <a:ext cx="9180512" cy="20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8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6">
    <p:bg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03848" y="1995686"/>
            <a:ext cx="5472608" cy="1080120"/>
          </a:xfrm>
        </p:spPr>
        <p:txBody>
          <a:bodyPr anchor="t"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chapter title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534525"/>
            <a:ext cx="9186488" cy="205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3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‹N°›</a:t>
            </a:fld>
            <a:endParaRPr lang="nl-NL" dirty="0"/>
          </a:p>
        </p:txBody>
      </p:sp>
      <p:sp>
        <p:nvSpPr>
          <p:cNvPr id="10" name="AddCustomFooter#1"/>
          <p:cNvSpPr txBox="1"/>
          <p:nvPr/>
        </p:nvSpPr>
        <p:spPr>
          <a:xfrm>
            <a:off x="236700" y="4729862"/>
            <a:ext cx="3185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>
                <a:latin typeface="Verdana" pitchFamily="34" charset="0"/>
                <a:ea typeface="Verdana" pitchFamily="34" charset="0"/>
                <a:cs typeface="Verdana" pitchFamily="34" charset="0"/>
              </a:rPr>
              <a:t>       | 11/04/2019 | © Atos - For internal use 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Click to edit the header</a:t>
            </a:r>
          </a:p>
        </p:txBody>
      </p:sp>
    </p:spTree>
    <p:extLst>
      <p:ext uri="{BB962C8B-B14F-4D97-AF65-F5344CB8AC3E}">
        <p14:creationId xmlns:p14="http://schemas.microsoft.com/office/powerpoint/2010/main" val="19981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3" r:id="rId3"/>
    <p:sldLayoutId id="2147483654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55" r:id="rId2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270000" indent="-270000" algn="l" defTabSz="914400" rtl="0" eaLnBrk="1" latinLnBrk="0" hangingPunct="1">
        <a:spcBef>
          <a:spcPct val="20000"/>
        </a:spcBef>
        <a:buClr>
          <a:schemeClr val="tx2"/>
        </a:buClr>
        <a:buFont typeface="Lucida Sans Unicode" pitchFamily="34" charset="0"/>
        <a:buChar char="▶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40000" indent="-270000" algn="l" defTabSz="914400" rtl="0" eaLnBrk="1" latinLnBrk="0" hangingPunct="1">
        <a:spcBef>
          <a:spcPts val="384"/>
        </a:spcBef>
        <a:buClr>
          <a:schemeClr val="tx2"/>
        </a:buClr>
        <a:buFont typeface="Arial" pitchFamily="34" charset="0"/>
        <a:buChar char="–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1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8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5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01DA910-0A92-4D6B-9566-B4DDE445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FD0B4D6-6610-47A3-8574-0806231F2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E545E8-8601-480F-8BEC-59C53C2BA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05845-2552-4D3C-9C81-E2BF053C51FD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308C82-1508-4942-A7F0-C9CA2908B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E9F1A4-6ED4-4CC0-A3A1-AA84C3E8A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7B57D-8408-4DF2-BE5A-573E15B1CD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4970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12" Type="http://schemas.openxmlformats.org/officeDocument/2006/relationships/image" Target="../media/image5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49.png"/><Relationship Id="rId10" Type="http://schemas.openxmlformats.org/officeDocument/2006/relationships/image" Target="../media/image480.png"/><Relationship Id="rId4" Type="http://schemas.openxmlformats.org/officeDocument/2006/relationships/image" Target="../media/image410.png"/><Relationship Id="rId9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 for Auto-Optimization of Accelerator Parameters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BD6025-6DDD-4D9B-8E9A-175922B537AD}"/>
              </a:ext>
            </a:extLst>
          </p:cNvPr>
          <p:cNvSpPr txBox="1"/>
          <p:nvPr/>
        </p:nvSpPr>
        <p:spPr>
          <a:xfrm>
            <a:off x="611560" y="2787774"/>
            <a:ext cx="3752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Presenter: Dennis </a:t>
            </a:r>
            <a:r>
              <a:rPr lang="en-US" dirty="0" err="1">
                <a:solidFill>
                  <a:schemeClr val="bg1"/>
                </a:solidFill>
              </a:rPr>
              <a:t>Mintah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Djan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fr-FR" dirty="0" err="1">
                <a:solidFill>
                  <a:schemeClr val="bg1"/>
                </a:solidFill>
              </a:rPr>
              <a:t>upervisor</a:t>
            </a:r>
            <a:r>
              <a:rPr lang="fr-FR" dirty="0">
                <a:solidFill>
                  <a:schemeClr val="bg1"/>
                </a:solidFill>
              </a:rPr>
              <a:t>: Pham, </a:t>
            </a:r>
            <a:r>
              <a:rPr lang="fr-FR" dirty="0" err="1">
                <a:solidFill>
                  <a:schemeClr val="bg1"/>
                </a:solidFill>
              </a:rPr>
              <a:t>Trong</a:t>
            </a:r>
            <a:r>
              <a:rPr lang="fr-FR" dirty="0">
                <a:solidFill>
                  <a:schemeClr val="bg1"/>
                </a:solidFill>
              </a:rPr>
              <a:t>-Ton</a:t>
            </a:r>
          </a:p>
        </p:txBody>
      </p:sp>
    </p:spTree>
    <p:extLst>
      <p:ext uri="{BB962C8B-B14F-4D97-AF65-F5344CB8AC3E}">
        <p14:creationId xmlns:p14="http://schemas.microsoft.com/office/powerpoint/2010/main" val="252284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2A715C4-E38D-4FB7-AFB1-B55E5FB13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88" y="1131590"/>
            <a:ext cx="8748000" cy="3474900"/>
          </a:xfrm>
        </p:spPr>
        <p:txBody>
          <a:bodyPr/>
          <a:lstStyle/>
          <a:p>
            <a:pPr fontAlgn="t"/>
            <a:r>
              <a:rPr lang="fr-FR" b="1" dirty="0"/>
              <a:t>Pros</a:t>
            </a:r>
          </a:p>
          <a:p>
            <a:pPr marL="0" indent="0" fontAlgn="t">
              <a:buNone/>
            </a:pPr>
            <a:r>
              <a:rPr lang="fr-FR" b="1" dirty="0"/>
              <a:t>	- </a:t>
            </a:r>
            <a:r>
              <a:rPr lang="fr-FR" b="1" dirty="0" err="1"/>
              <a:t>Faster</a:t>
            </a:r>
            <a:r>
              <a:rPr lang="fr-FR" b="1" dirty="0"/>
              <a:t> training time.</a:t>
            </a:r>
          </a:p>
          <a:p>
            <a:pPr marL="0" indent="0" fontAlgn="t">
              <a:buNone/>
            </a:pPr>
            <a:endParaRPr lang="fr-FR" dirty="0"/>
          </a:p>
          <a:p>
            <a:pPr fontAlgn="t"/>
            <a:endParaRPr lang="en-US" b="1" dirty="0"/>
          </a:p>
          <a:p>
            <a:pPr fontAlgn="t"/>
            <a:r>
              <a:rPr lang="en-US" b="1" dirty="0"/>
              <a:t>Cons</a:t>
            </a:r>
          </a:p>
          <a:p>
            <a:pPr marL="0" indent="0" fontAlgn="t">
              <a:buNone/>
            </a:pPr>
            <a:r>
              <a:rPr lang="en-US" b="1" dirty="0"/>
              <a:t>	- Gets stuck in local optimum</a:t>
            </a:r>
            <a:endParaRPr lang="fr-FR" dirty="0"/>
          </a:p>
          <a:p>
            <a:pPr marL="0" indent="0" fontAlgn="t">
              <a:buNone/>
            </a:pPr>
            <a:r>
              <a:rPr lang="en-US" b="1" dirty="0"/>
              <a:t>             -Slow exploration of the environment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103D34-C5A4-4D2E-869A-EA4FFDC7E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0DF8115-DF55-4A8B-9710-6C7962BB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720080"/>
          </a:xfrm>
        </p:spPr>
        <p:txBody>
          <a:bodyPr/>
          <a:lstStyle/>
          <a:p>
            <a:r>
              <a:rPr lang="en-US" dirty="0"/>
              <a:t>Pros and Cons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362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7504" y="187361"/>
            <a:ext cx="8748000" cy="720080"/>
          </a:xfrm>
        </p:spPr>
        <p:txBody>
          <a:bodyPr/>
          <a:lstStyle/>
          <a:p>
            <a:r>
              <a:rPr lang="en-US" dirty="0"/>
              <a:t>Environment: Heuristic with Consecutive Updates</a:t>
            </a:r>
            <a:br>
              <a:rPr lang="en-US" dirty="0"/>
            </a:br>
            <a:r>
              <a:rPr lang="en-US" dirty="0"/>
              <a:t>					(HCU)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27081" y="3026069"/>
            <a:ext cx="3314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1 Action = 1 Update of one parameter  </a:t>
            </a:r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C41D3162-6219-4983-B8D4-4153DF9AB04D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1334026"/>
          <a:ext cx="3289300" cy="1620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199138739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60110658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8118363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5227266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   PS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    CT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    BS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18856043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998300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+STEP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90865228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70591135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+STEP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95816353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973498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6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+STEP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5921080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166917579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58020B73-660F-4AD1-933D-75DE65AA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0177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9B5079A-B7DF-489C-8E57-A250A8502B05}"/>
              </a:ext>
            </a:extLst>
          </p:cNvPr>
          <p:cNvSpPr txBox="1"/>
          <p:nvPr/>
        </p:nvSpPr>
        <p:spPr>
          <a:xfrm flipH="1">
            <a:off x="1418815" y="102510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Action Space</a:t>
            </a:r>
            <a:endParaRPr lang="fr-FR" sz="1200" b="1" dirty="0"/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625306E5-BCBF-4B01-BE42-30746E050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832055"/>
              </p:ext>
            </p:extLst>
          </p:nvPr>
        </p:nvGraphicFramePr>
        <p:xfrm>
          <a:off x="4392699" y="1168139"/>
          <a:ext cx="4406899" cy="2808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29">
                  <a:extLst>
                    <a:ext uri="{9D8B030D-6E8A-4147-A177-3AD203B41FA5}">
                      <a16:colId xmlns:a16="http://schemas.microsoft.com/office/drawing/2014/main" val="4157215853"/>
                    </a:ext>
                  </a:extLst>
                </a:gridCol>
                <a:gridCol w="827886">
                  <a:extLst>
                    <a:ext uri="{9D8B030D-6E8A-4147-A177-3AD203B41FA5}">
                      <a16:colId xmlns:a16="http://schemas.microsoft.com/office/drawing/2014/main" val="2606395394"/>
                    </a:ext>
                  </a:extLst>
                </a:gridCol>
                <a:gridCol w="853359">
                  <a:extLst>
                    <a:ext uri="{9D8B030D-6E8A-4147-A177-3AD203B41FA5}">
                      <a16:colId xmlns:a16="http://schemas.microsoft.com/office/drawing/2014/main" val="2594768018"/>
                    </a:ext>
                  </a:extLst>
                </a:gridCol>
                <a:gridCol w="725992">
                  <a:extLst>
                    <a:ext uri="{9D8B030D-6E8A-4147-A177-3AD203B41FA5}">
                      <a16:colId xmlns:a16="http://schemas.microsoft.com/office/drawing/2014/main" val="1594297983"/>
                    </a:ext>
                  </a:extLst>
                </a:gridCol>
                <a:gridCol w="369364">
                  <a:extLst>
                    <a:ext uri="{9D8B030D-6E8A-4147-A177-3AD203B41FA5}">
                      <a16:colId xmlns:a16="http://schemas.microsoft.com/office/drawing/2014/main" val="3699111037"/>
                    </a:ext>
                  </a:extLst>
                </a:gridCol>
                <a:gridCol w="891569">
                  <a:extLst>
                    <a:ext uri="{9D8B030D-6E8A-4147-A177-3AD203B41FA5}">
                      <a16:colId xmlns:a16="http://schemas.microsoft.com/office/drawing/2014/main" val="2175420925"/>
                    </a:ext>
                  </a:extLst>
                </a:gridCol>
              </a:tblGrid>
              <a:tr h="1608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State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Action1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Action2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Action3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Action7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61538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 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20346"/>
                  </a:ext>
                </a:extLst>
              </a:tr>
              <a:tr h="3675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 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1652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 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99369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  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0739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.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547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n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45103"/>
                  </a:ext>
                </a:extLst>
              </a:tr>
            </a:tbl>
          </a:graphicData>
        </a:graphic>
      </p:graphicFrame>
      <p:sp>
        <p:nvSpPr>
          <p:cNvPr id="21" name="ZoneTexte 20">
            <a:extLst>
              <a:ext uri="{FF2B5EF4-FFF2-40B4-BE49-F238E27FC236}">
                <a16:creationId xmlns:a16="http://schemas.microsoft.com/office/drawing/2014/main" id="{E6022E54-F2D8-431B-BAF5-4DDB4B6C7B8E}"/>
              </a:ext>
            </a:extLst>
          </p:cNvPr>
          <p:cNvSpPr txBox="1"/>
          <p:nvPr/>
        </p:nvSpPr>
        <p:spPr>
          <a:xfrm>
            <a:off x="6005116" y="919772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Q-table</a:t>
            </a:r>
            <a:endParaRPr lang="fr-FR" sz="12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A6D0E21-726F-458F-AB78-0805FCC23263}"/>
              </a:ext>
            </a:extLst>
          </p:cNvPr>
          <p:cNvSpPr txBox="1"/>
          <p:nvPr/>
        </p:nvSpPr>
        <p:spPr>
          <a:xfrm>
            <a:off x="539552" y="3579862"/>
            <a:ext cx="16305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Agent: State 0</a:t>
            </a:r>
          </a:p>
          <a:p>
            <a:r>
              <a:rPr lang="en-US" sz="1200" dirty="0"/>
              <a:t>Action: 2</a:t>
            </a:r>
          </a:p>
          <a:p>
            <a:r>
              <a:rPr lang="en-US" sz="1200" dirty="0"/>
              <a:t>action skip :  3</a:t>
            </a:r>
          </a:p>
          <a:p>
            <a:r>
              <a:rPr lang="en-US" sz="1200" dirty="0"/>
              <a:t>next state: state 3</a:t>
            </a:r>
            <a:endParaRPr lang="fr-FR" sz="1200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2C93724-8A49-4201-8279-30974821EC9C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170127" y="1871995"/>
            <a:ext cx="3859188" cy="2123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4DC6F69-FA33-4361-B973-D46BAD4B4739}"/>
                  </a:ext>
                </a:extLst>
              </p:cNvPr>
              <p:cNvSpPr/>
              <p:nvPr/>
            </p:nvSpPr>
            <p:spPr>
              <a:xfrm>
                <a:off x="1485484" y="4226193"/>
                <a:ext cx="64807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𝐚𝐜𝐭𝐢𝐨𝐧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𝐬𝐤𝐢𝐩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𝐫𝐨𝐮𝐧𝐝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 ((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𝐝𝐞𝐥𝐭𝐚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𝐦𝐢𝐧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𝐬𝐤𝐢𝐩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4DC6F69-FA33-4361-B973-D46BAD4B4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84" y="4226193"/>
                <a:ext cx="6480720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lèche : courbe vers la gauche 4">
            <a:extLst>
              <a:ext uri="{FF2B5EF4-FFF2-40B4-BE49-F238E27FC236}">
                <a16:creationId xmlns:a16="http://schemas.microsoft.com/office/drawing/2014/main" id="{4EEB786C-4D28-4A26-8278-81AB166B4266}"/>
              </a:ext>
            </a:extLst>
          </p:cNvPr>
          <p:cNvSpPr/>
          <p:nvPr/>
        </p:nvSpPr>
        <p:spPr>
          <a:xfrm>
            <a:off x="6529127" y="1643395"/>
            <a:ext cx="228202" cy="457200"/>
          </a:xfrm>
          <a:prstGeom prst="curvedLeftArrow">
            <a:avLst>
              <a:gd name="adj1" fmla="val 25000"/>
              <a:gd name="adj2" fmla="val 49041"/>
              <a:gd name="adj3" fmla="val 2022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4" name="Flèche : courbe vers la gauche 13">
            <a:extLst>
              <a:ext uri="{FF2B5EF4-FFF2-40B4-BE49-F238E27FC236}">
                <a16:creationId xmlns:a16="http://schemas.microsoft.com/office/drawing/2014/main" id="{50FDAC34-C8EF-4C80-9663-F603152C34B9}"/>
              </a:ext>
            </a:extLst>
          </p:cNvPr>
          <p:cNvSpPr/>
          <p:nvPr/>
        </p:nvSpPr>
        <p:spPr>
          <a:xfrm>
            <a:off x="6569730" y="2132693"/>
            <a:ext cx="231189" cy="457200"/>
          </a:xfrm>
          <a:prstGeom prst="curvedLeftArrow">
            <a:avLst>
              <a:gd name="adj1" fmla="val 25000"/>
              <a:gd name="adj2" fmla="val 82425"/>
              <a:gd name="adj3" fmla="val 2022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15" name="Flèche : courbe vers la gauche 14">
            <a:extLst>
              <a:ext uri="{FF2B5EF4-FFF2-40B4-BE49-F238E27FC236}">
                <a16:creationId xmlns:a16="http://schemas.microsoft.com/office/drawing/2014/main" id="{42D764D8-1B15-4897-A8B1-4962481F8BBE}"/>
              </a:ext>
            </a:extLst>
          </p:cNvPr>
          <p:cNvSpPr/>
          <p:nvPr/>
        </p:nvSpPr>
        <p:spPr>
          <a:xfrm>
            <a:off x="6580692" y="2615005"/>
            <a:ext cx="231189" cy="457200"/>
          </a:xfrm>
          <a:prstGeom prst="curvedLeftArrow">
            <a:avLst>
              <a:gd name="adj1" fmla="val 25000"/>
              <a:gd name="adj2" fmla="val 49041"/>
              <a:gd name="adj3" fmla="val 2022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F49858-B185-4189-AF44-0394010A6D96}"/>
              </a:ext>
            </a:extLst>
          </p:cNvPr>
          <p:cNvSpPr txBox="1"/>
          <p:nvPr/>
        </p:nvSpPr>
        <p:spPr>
          <a:xfrm>
            <a:off x="5996771" y="1638924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  <a:endParaRPr lang="fr-FR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337BA86-6259-4D5C-AD61-04E4218CE20F}"/>
              </a:ext>
            </a:extLst>
          </p:cNvPr>
          <p:cNvSpPr txBox="1"/>
          <p:nvPr/>
        </p:nvSpPr>
        <p:spPr>
          <a:xfrm>
            <a:off x="6182124" y="162212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20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9C28549-7AE7-4BD5-BAC2-922EA3889172}"/>
              </a:ext>
            </a:extLst>
          </p:cNvPr>
          <p:cNvSpPr txBox="1"/>
          <p:nvPr/>
        </p:nvSpPr>
        <p:spPr>
          <a:xfrm>
            <a:off x="5979675" y="1991454"/>
            <a:ext cx="331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FC202C5-EE02-43D1-A77B-098581A71C6A}"/>
              </a:ext>
            </a:extLst>
          </p:cNvPr>
          <p:cNvSpPr txBox="1"/>
          <p:nvPr/>
        </p:nvSpPr>
        <p:spPr>
          <a:xfrm>
            <a:off x="6158760" y="1991454"/>
            <a:ext cx="446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40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C4EEA67-67E1-4C35-86EA-4F8BE115F0D6}"/>
              </a:ext>
            </a:extLst>
          </p:cNvPr>
          <p:cNvSpPr txBox="1"/>
          <p:nvPr/>
        </p:nvSpPr>
        <p:spPr>
          <a:xfrm>
            <a:off x="5984193" y="2369225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  <a:endParaRPr lang="fr-FR" sz="12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CDB1141-AF96-46C0-A308-EA44938C9BF0}"/>
              </a:ext>
            </a:extLst>
          </p:cNvPr>
          <p:cNvSpPr txBox="1"/>
          <p:nvPr/>
        </p:nvSpPr>
        <p:spPr>
          <a:xfrm>
            <a:off x="6180254" y="236922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60</a:t>
            </a:r>
            <a:endParaRPr lang="fr-F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52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1" grpId="0"/>
      <p:bldP spid="22" grpId="0"/>
      <p:bldP spid="5" grpId="0" animBg="1"/>
      <p:bldP spid="14" grpId="0" animBg="1"/>
      <p:bldP spid="15" grpId="0" animBg="1"/>
      <p:bldP spid="7" grpId="0"/>
      <p:bldP spid="7" grpId="1"/>
      <p:bldP spid="8" grpId="0"/>
      <p:bldP spid="23" grpId="0"/>
      <p:bldP spid="23" grpId="1"/>
      <p:bldP spid="24" grpId="0"/>
      <p:bldP spid="26" grpId="0"/>
      <p:bldP spid="26" grpId="1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7504" y="187361"/>
            <a:ext cx="8748000" cy="720080"/>
          </a:xfrm>
        </p:spPr>
        <p:txBody>
          <a:bodyPr/>
          <a:lstStyle/>
          <a:p>
            <a:r>
              <a:rPr lang="en-US" dirty="0"/>
              <a:t>Environment: Dynamic Action Space Model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58020B73-660F-4AD1-933D-75DE65AA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0177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9B5079A-B7DF-489C-8E57-A250A8502B05}"/>
              </a:ext>
            </a:extLst>
          </p:cNvPr>
          <p:cNvSpPr txBox="1"/>
          <p:nvPr/>
        </p:nvSpPr>
        <p:spPr>
          <a:xfrm flipH="1">
            <a:off x="1403648" y="613452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Action Space</a:t>
            </a:r>
            <a:endParaRPr lang="fr-FR" sz="1200" b="1" dirty="0"/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625306E5-BCBF-4B01-BE42-30746E050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171497"/>
              </p:ext>
            </p:extLst>
          </p:nvPr>
        </p:nvGraphicFramePr>
        <p:xfrm>
          <a:off x="4297064" y="1265936"/>
          <a:ext cx="4406899" cy="280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29">
                  <a:extLst>
                    <a:ext uri="{9D8B030D-6E8A-4147-A177-3AD203B41FA5}">
                      <a16:colId xmlns:a16="http://schemas.microsoft.com/office/drawing/2014/main" val="4157215853"/>
                    </a:ext>
                  </a:extLst>
                </a:gridCol>
                <a:gridCol w="827886">
                  <a:extLst>
                    <a:ext uri="{9D8B030D-6E8A-4147-A177-3AD203B41FA5}">
                      <a16:colId xmlns:a16="http://schemas.microsoft.com/office/drawing/2014/main" val="2606395394"/>
                    </a:ext>
                  </a:extLst>
                </a:gridCol>
                <a:gridCol w="853359">
                  <a:extLst>
                    <a:ext uri="{9D8B030D-6E8A-4147-A177-3AD203B41FA5}">
                      <a16:colId xmlns:a16="http://schemas.microsoft.com/office/drawing/2014/main" val="2594768018"/>
                    </a:ext>
                  </a:extLst>
                </a:gridCol>
                <a:gridCol w="725992">
                  <a:extLst>
                    <a:ext uri="{9D8B030D-6E8A-4147-A177-3AD203B41FA5}">
                      <a16:colId xmlns:a16="http://schemas.microsoft.com/office/drawing/2014/main" val="1594297983"/>
                    </a:ext>
                  </a:extLst>
                </a:gridCol>
                <a:gridCol w="369364">
                  <a:extLst>
                    <a:ext uri="{9D8B030D-6E8A-4147-A177-3AD203B41FA5}">
                      <a16:colId xmlns:a16="http://schemas.microsoft.com/office/drawing/2014/main" val="3699111037"/>
                    </a:ext>
                  </a:extLst>
                </a:gridCol>
                <a:gridCol w="891569">
                  <a:extLst>
                    <a:ext uri="{9D8B030D-6E8A-4147-A177-3AD203B41FA5}">
                      <a16:colId xmlns:a16="http://schemas.microsoft.com/office/drawing/2014/main" val="2175420925"/>
                    </a:ext>
                  </a:extLst>
                </a:gridCol>
              </a:tblGrid>
              <a:tr h="2777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State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Action1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Action2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Action3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Action13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61538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  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  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2034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1652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99369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0739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.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547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n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45103"/>
                  </a:ext>
                </a:extLst>
              </a:tr>
            </a:tbl>
          </a:graphicData>
        </a:graphic>
      </p:graphicFrame>
      <p:sp>
        <p:nvSpPr>
          <p:cNvPr id="21" name="ZoneTexte 20">
            <a:extLst>
              <a:ext uri="{FF2B5EF4-FFF2-40B4-BE49-F238E27FC236}">
                <a16:creationId xmlns:a16="http://schemas.microsoft.com/office/drawing/2014/main" id="{E6022E54-F2D8-431B-BAF5-4DDB4B6C7B8E}"/>
              </a:ext>
            </a:extLst>
          </p:cNvPr>
          <p:cNvSpPr txBox="1"/>
          <p:nvPr/>
        </p:nvSpPr>
        <p:spPr>
          <a:xfrm>
            <a:off x="5940152" y="98248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Q-table</a:t>
            </a:r>
            <a:endParaRPr lang="fr-FR" sz="12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A6D0E21-726F-458F-AB78-0805FCC23263}"/>
              </a:ext>
            </a:extLst>
          </p:cNvPr>
          <p:cNvSpPr txBox="1"/>
          <p:nvPr/>
        </p:nvSpPr>
        <p:spPr>
          <a:xfrm>
            <a:off x="2245661" y="4089403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Agent: State 0</a:t>
            </a:r>
          </a:p>
          <a:p>
            <a:r>
              <a:rPr lang="en-US" sz="1200" dirty="0"/>
              <a:t>Action: 1</a:t>
            </a:r>
            <a:endParaRPr lang="fr-FR" sz="1200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2C93724-8A49-4201-8279-30974821EC9C}"/>
              </a:ext>
            </a:extLst>
          </p:cNvPr>
          <p:cNvCxnSpPr>
            <a:cxnSpLocks/>
          </p:cNvCxnSpPr>
          <p:nvPr/>
        </p:nvCxnSpPr>
        <p:spPr>
          <a:xfrm flipV="1">
            <a:off x="3377062" y="1923678"/>
            <a:ext cx="1771002" cy="2506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94E471D9-98A0-46BA-A135-6BC1BB7F9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87947"/>
              </p:ext>
            </p:extLst>
          </p:nvPr>
        </p:nvGraphicFramePr>
        <p:xfrm>
          <a:off x="282365" y="986622"/>
          <a:ext cx="3289300" cy="28126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368288389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3669078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6364584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86421446"/>
                    </a:ext>
                  </a:extLst>
                </a:gridCol>
              </a:tblGrid>
              <a:tr h="1271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PS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CT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BS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2938266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5174515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+STEP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65450874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-2*STEP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0073666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2*STEP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030272119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01244456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6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+STEP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716514211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-2*STEP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533670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8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2*STEP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07022705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9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210575718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+STEP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203131473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-2*STEP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04517216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12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2*STEP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35299305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8311066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F03E67-81B4-4AEE-82E8-6D16C40B1D69}"/>
                  </a:ext>
                </a:extLst>
              </p:cNvPr>
              <p:cNvSpPr/>
              <p:nvPr/>
            </p:nvSpPr>
            <p:spPr>
              <a:xfrm>
                <a:off x="238009" y="3774777"/>
                <a:ext cx="4117967" cy="478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200" b="1" dirty="0"/>
                  <a:t>number of actions </a:t>
                </a:r>
                <a14:m>
                  <m:oMath xmlns:m="http://schemas.openxmlformats.org/officeDocument/2006/math">
                    <m:r>
                      <a:rPr lang="fr-FR" sz="1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2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fr-FR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1200" b="1" i="1">
                        <a:latin typeface="Cambria Math" panose="02040503050406030204" pitchFamily="18" charset="0"/>
                      </a:rPr>
                      <m:t>𝐦𝐚</m:t>
                    </m:r>
                    <m:sSub>
                      <m:sSubPr>
                        <m:ctrlPr>
                          <a:rPr lang="fr-FR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200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fr-FR" sz="1200" b="1" i="1">
                            <a:latin typeface="Cambria Math" panose="02040503050406030204" pitchFamily="18" charset="0"/>
                          </a:rPr>
                          <m:t>𝐬𝐤𝐢𝐩</m:t>
                        </m:r>
                      </m:sub>
                    </m:sSub>
                    <m:r>
                      <a:rPr lang="fr-FR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sz="1200" b="1" i="1">
                        <a:latin typeface="Cambria Math" panose="02040503050406030204" pitchFamily="18" charset="0"/>
                      </a:rPr>
                      <m:t>𝒅𝒊𝒎</m:t>
                    </m:r>
                    <m:r>
                      <a:rPr lang="fr-FR" sz="12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2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200" b="1" dirty="0"/>
              </a:p>
              <a:p>
                <a:r>
                  <a:rPr lang="en-US" sz="1200" dirty="0"/>
                  <a:t>max_skip = 2</a:t>
                </a:r>
                <a:endParaRPr lang="fr-FR" sz="1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F03E67-81B4-4AEE-82E8-6D16C40B1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09" y="3774777"/>
                <a:ext cx="4117967" cy="478272"/>
              </a:xfrm>
              <a:prstGeom prst="rect">
                <a:avLst/>
              </a:prstGeom>
              <a:blipFill>
                <a:blip r:embed="rId2"/>
                <a:stretch>
                  <a:fillRect t="-1266" b="-88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579E7E0D-45D0-461C-85C6-533618F228B1}"/>
              </a:ext>
            </a:extLst>
          </p:cNvPr>
          <p:cNvSpPr txBox="1"/>
          <p:nvPr/>
        </p:nvSpPr>
        <p:spPr>
          <a:xfrm>
            <a:off x="7051515" y="416717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State 1</a:t>
            </a:r>
          </a:p>
          <a:p>
            <a:r>
              <a:rPr lang="en-US" sz="1200" dirty="0"/>
              <a:t>Action 3</a:t>
            </a:r>
            <a:endParaRPr lang="fr-FR" sz="1200" dirty="0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0987F861-1865-4E69-AC0E-D7922CD9AB2E}"/>
              </a:ext>
            </a:extLst>
          </p:cNvPr>
          <p:cNvCxnSpPr>
            <a:cxnSpLocks/>
          </p:cNvCxnSpPr>
          <p:nvPr/>
        </p:nvCxnSpPr>
        <p:spPr>
          <a:xfrm flipH="1" flipV="1">
            <a:off x="6898340" y="2360256"/>
            <a:ext cx="409964" cy="1892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6CB1FD42-1D99-45D7-ABBF-6274428B83EE}"/>
              </a:ext>
            </a:extLst>
          </p:cNvPr>
          <p:cNvSpPr txBox="1"/>
          <p:nvPr/>
        </p:nvSpPr>
        <p:spPr>
          <a:xfrm>
            <a:off x="5148064" y="1709602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  <a:endParaRPr lang="fr-FR" sz="12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84FEE82-FDE2-4D03-9275-C0B2B3834587}"/>
              </a:ext>
            </a:extLst>
          </p:cNvPr>
          <p:cNvSpPr txBox="1"/>
          <p:nvPr/>
        </p:nvSpPr>
        <p:spPr>
          <a:xfrm>
            <a:off x="5320381" y="170960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20</a:t>
            </a:r>
            <a:endParaRPr lang="fr-FR" sz="1200" dirty="0">
              <a:solidFill>
                <a:srgbClr val="FF000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AB44F14-FAD6-4D8D-AC6D-3E2A572EBAAB}"/>
              </a:ext>
            </a:extLst>
          </p:cNvPr>
          <p:cNvSpPr txBox="1"/>
          <p:nvPr/>
        </p:nvSpPr>
        <p:spPr>
          <a:xfrm>
            <a:off x="6732907" y="2062558"/>
            <a:ext cx="304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</a:t>
            </a:r>
            <a:endParaRPr lang="fr-FR" sz="12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C072743-957C-456B-90BD-8DDBC1958F1E}"/>
              </a:ext>
            </a:extLst>
          </p:cNvPr>
          <p:cNvSpPr txBox="1"/>
          <p:nvPr/>
        </p:nvSpPr>
        <p:spPr>
          <a:xfrm>
            <a:off x="6914110" y="2062558"/>
            <a:ext cx="409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40</a:t>
            </a:r>
            <a:endParaRPr lang="fr-F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82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8" grpId="0"/>
      <p:bldP spid="12" grpId="0"/>
      <p:bldP spid="26" grpId="0"/>
      <p:bldP spid="26" grpId="1"/>
      <p:bldP spid="27" grpId="0"/>
      <p:bldP spid="28" grpId="0"/>
      <p:bldP spid="28" grpId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5AE774C-8431-4C9F-A22E-66BAE438E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Convex 1D                                                          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B39F38-A986-4193-9658-BFED4EA98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742B89D-90A1-45A6-BAB5-C6346403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Animation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354655C-78CB-4A46-BBA5-93A6E726B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9622"/>
            <a:ext cx="3072341" cy="230425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8034AA6-BC23-40C2-81EA-6ECF2D92E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59" y="1435196"/>
            <a:ext cx="3072341" cy="23042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746B59C-63BF-4085-84AF-E958943C7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22" y="1457594"/>
            <a:ext cx="2916756" cy="21875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8B99C37-CD34-45EA-B9ED-3DF5F1EE29E7}"/>
              </a:ext>
            </a:extLst>
          </p:cNvPr>
          <p:cNvSpPr txBox="1"/>
          <p:nvPr/>
        </p:nvSpPr>
        <p:spPr>
          <a:xfrm>
            <a:off x="827584" y="3910462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                           HCU                                   DAS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576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5AE774C-8431-4C9F-A22E-66BAE438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00" y="1125412"/>
            <a:ext cx="8748000" cy="3474900"/>
          </a:xfrm>
        </p:spPr>
        <p:txBody>
          <a:bodyPr/>
          <a:lstStyle/>
          <a:p>
            <a:r>
              <a:rPr lang="en-US" dirty="0"/>
              <a:t> Cosine 1D                                                          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B39F38-A986-4193-9658-BFED4EA98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742B89D-90A1-45A6-BAB5-C6346403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Animation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9B97892-9DA3-414C-B154-912A90956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45636"/>
            <a:ext cx="2736304" cy="20522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E8B536-9AD6-43BB-8D1B-2F88A1D8A041}"/>
              </a:ext>
            </a:extLst>
          </p:cNvPr>
          <p:cNvSpPr/>
          <p:nvPr/>
        </p:nvSpPr>
        <p:spPr>
          <a:xfrm>
            <a:off x="899592" y="3803599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Baseline                            HCU                                   DAS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AD2A813-D411-46F3-857E-C603E3F58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19" y="1631158"/>
            <a:ext cx="2902569" cy="195902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1337C6F-8C94-4133-941D-E92DC9D8D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56" y="1545635"/>
            <a:ext cx="2952328" cy="21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8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5AE774C-8431-4C9F-A22E-66BAE438E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00" y="1056629"/>
            <a:ext cx="8748000" cy="3474900"/>
          </a:xfrm>
        </p:spPr>
        <p:txBody>
          <a:bodyPr/>
          <a:lstStyle/>
          <a:p>
            <a:r>
              <a:rPr lang="en-US" dirty="0"/>
              <a:t> Cosine 1D  </a:t>
            </a:r>
          </a:p>
          <a:p>
            <a:r>
              <a:rPr lang="en-US" dirty="0"/>
              <a:t>Direction: Right                                                      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B39F38-A986-4193-9658-BFED4EA98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742B89D-90A1-45A6-BAB5-C6346403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Animation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B5DA91C-39D3-4DFD-9692-1051F8B2D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0" y="1659953"/>
            <a:ext cx="3024336" cy="22682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E9C627B-1E86-49C1-AF8A-45454E200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71" y="1644541"/>
            <a:ext cx="3024336" cy="22682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679F89-6A74-454B-9B66-5B7A2309B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60" y="1637003"/>
            <a:ext cx="3024336" cy="22682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093094-7A7B-4543-9416-9D86EC78B2BD}"/>
              </a:ext>
            </a:extLst>
          </p:cNvPr>
          <p:cNvSpPr/>
          <p:nvPr/>
        </p:nvSpPr>
        <p:spPr>
          <a:xfrm>
            <a:off x="894036" y="3886893"/>
            <a:ext cx="8094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Baseline                            HCU                                   DAS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562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0717D68B-C343-4003-A199-D3AF8CC1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8CC3154-7943-4E5F-B603-7C2BD05BB9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45038"/>
            <a:ext cx="444500" cy="215900"/>
          </a:xfrm>
        </p:spPr>
        <p:txBody>
          <a:bodyPr/>
          <a:lstStyle/>
          <a:p>
            <a:fld id="{DAF489CC-3B7A-4DA5-A8C0-4984788D0EC5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6842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F38359E-E769-4D73-BADF-91446522B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Theoretical Generated Datasets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3DBBCE6-018D-4195-A724-5B7ABE77A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3647F60-69BE-4E4D-9954-15807441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</a:t>
            </a:r>
            <a:endParaRPr lang="fr-FR" dirty="0"/>
          </a:p>
        </p:txBody>
      </p:sp>
      <p:pic>
        <p:nvPicPr>
          <p:cNvPr id="5" name="Image 4" descr="C:\Users\A750030\Documents\Mes fichiers reçus\Document de stage\fig.png">
            <a:extLst>
              <a:ext uri="{FF2B5EF4-FFF2-40B4-BE49-F238E27FC236}">
                <a16:creationId xmlns:a16="http://schemas.microsoft.com/office/drawing/2014/main" id="{CBE546C6-419A-4E50-87DD-9123878AA7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7654"/>
            <a:ext cx="3240360" cy="151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 descr="C:\Users\A750030\Documents\Mes fichiers reçus\Document de stage\bowl.png">
            <a:extLst>
              <a:ext uri="{FF2B5EF4-FFF2-40B4-BE49-F238E27FC236}">
                <a16:creationId xmlns:a16="http://schemas.microsoft.com/office/drawing/2014/main" id="{9F35AC63-E709-4FB8-B939-C6160CF74E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92796"/>
            <a:ext cx="2448272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464A188-B5A8-4BED-AC0C-BA17F0B91F08}"/>
              </a:ext>
            </a:extLst>
          </p:cNvPr>
          <p:cNvSpPr txBox="1"/>
          <p:nvPr/>
        </p:nvSpPr>
        <p:spPr>
          <a:xfrm>
            <a:off x="6084168" y="3003798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/>
              <a:t>Convex</a:t>
            </a:r>
            <a:r>
              <a:rPr lang="fr-FR" sz="800" dirty="0"/>
              <a:t> 2D</a:t>
            </a:r>
            <a:endParaRPr lang="fr-FR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636DEA-71A5-4E63-A990-F98B7B48FDC0}"/>
              </a:ext>
            </a:extLst>
          </p:cNvPr>
          <p:cNvSpPr txBox="1"/>
          <p:nvPr/>
        </p:nvSpPr>
        <p:spPr>
          <a:xfrm>
            <a:off x="1403648" y="3073921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LocalMinima2D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335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A57B6188-05F3-4AD1-BDA4-AA94A0CB2C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1765645"/>
              </p:ext>
            </p:extLst>
          </p:nvPr>
        </p:nvGraphicFramePr>
        <p:xfrm>
          <a:off x="574584" y="1059582"/>
          <a:ext cx="7776864" cy="34451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1423">
                  <a:extLst>
                    <a:ext uri="{9D8B030D-6E8A-4147-A177-3AD203B41FA5}">
                      <a16:colId xmlns:a16="http://schemas.microsoft.com/office/drawing/2014/main" val="417508476"/>
                    </a:ext>
                  </a:extLst>
                </a:gridCol>
                <a:gridCol w="1126191">
                  <a:extLst>
                    <a:ext uri="{9D8B030D-6E8A-4147-A177-3AD203B41FA5}">
                      <a16:colId xmlns:a16="http://schemas.microsoft.com/office/drawing/2014/main" val="3769369201"/>
                    </a:ext>
                  </a:extLst>
                </a:gridCol>
                <a:gridCol w="729444">
                  <a:extLst>
                    <a:ext uri="{9D8B030D-6E8A-4147-A177-3AD203B41FA5}">
                      <a16:colId xmlns:a16="http://schemas.microsoft.com/office/drawing/2014/main" val="317831818"/>
                    </a:ext>
                  </a:extLst>
                </a:gridCol>
                <a:gridCol w="4479806">
                  <a:extLst>
                    <a:ext uri="{9D8B030D-6E8A-4147-A177-3AD203B41FA5}">
                      <a16:colId xmlns:a16="http://schemas.microsoft.com/office/drawing/2014/main" val="3525996674"/>
                    </a:ext>
                  </a:extLst>
                </a:gridCol>
              </a:tblGrid>
              <a:tr h="1358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800">
                          <a:effectLst/>
                        </a:rPr>
                        <a:t>Name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800">
                          <a:effectLst/>
                        </a:rPr>
                        <a:t>Type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800">
                          <a:effectLst/>
                        </a:rPr>
                        <a:t>Size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800">
                          <a:effectLst/>
                        </a:rPr>
                        <a:t>Description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extLst>
                  <a:ext uri="{0D108BD9-81ED-4DB2-BD59-A6C34878D82A}">
                    <a16:rowId xmlns:a16="http://schemas.microsoft.com/office/drawing/2014/main" val="1257475256"/>
                  </a:ext>
                </a:extLst>
              </a:tr>
              <a:tr h="2569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 err="1">
                          <a:effectLst/>
                        </a:rPr>
                        <a:t>Convex</a:t>
                      </a:r>
                      <a:r>
                        <a:rPr lang="fr-FR" sz="700" dirty="0">
                          <a:effectLst/>
                        </a:rPr>
                        <a:t> 2D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>
                          <a:effectLst/>
                        </a:rPr>
                        <a:t>Theoretical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   120       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Data </a:t>
                      </a:r>
                      <a:r>
                        <a:rPr lang="fr-FR" sz="700" dirty="0" err="1">
                          <a:effectLst/>
                        </a:rPr>
                        <a:t>generated</a:t>
                      </a:r>
                      <a:r>
                        <a:rPr lang="fr-FR" sz="700" dirty="0">
                          <a:effectLst/>
                        </a:rPr>
                        <a:t> </a:t>
                      </a:r>
                      <a:r>
                        <a:rPr lang="fr-FR" sz="700" dirty="0" err="1">
                          <a:effectLst/>
                        </a:rPr>
                        <a:t>using</a:t>
                      </a:r>
                      <a:r>
                        <a:rPr lang="fr-FR" sz="700" dirty="0">
                          <a:effectLst/>
                        </a:rPr>
                        <a:t> the </a:t>
                      </a:r>
                      <a:r>
                        <a:rPr lang="fr-FR" sz="700" dirty="0" err="1">
                          <a:effectLst/>
                        </a:rPr>
                        <a:t>function</a:t>
                      </a:r>
                      <a:r>
                        <a:rPr lang="fr-FR" sz="700" dirty="0">
                          <a:effectLst/>
                        </a:rPr>
                        <a:t>: 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                      f (x</a:t>
                      </a:r>
                      <a:r>
                        <a:rPr lang="fr-FR" sz="700" baseline="-25000" dirty="0">
                          <a:effectLst/>
                        </a:rPr>
                        <a:t>1</a:t>
                      </a:r>
                      <a:r>
                        <a:rPr lang="fr-FR" sz="700" dirty="0">
                          <a:effectLst/>
                        </a:rPr>
                        <a:t>, x</a:t>
                      </a:r>
                      <a:r>
                        <a:rPr lang="fr-FR" sz="700" baseline="-25000" dirty="0">
                          <a:effectLst/>
                        </a:rPr>
                        <a:t>2</a:t>
                      </a:r>
                      <a:r>
                        <a:rPr lang="fr-FR" sz="700" dirty="0">
                          <a:effectLst/>
                        </a:rPr>
                        <a:t>) = 0.5(x</a:t>
                      </a:r>
                      <a:r>
                        <a:rPr lang="fr-FR" sz="700" baseline="-25000" dirty="0">
                          <a:effectLst/>
                        </a:rPr>
                        <a:t>1</a:t>
                      </a:r>
                      <a:r>
                        <a:rPr lang="fr-FR" sz="700" baseline="30000" dirty="0">
                          <a:effectLst/>
                        </a:rPr>
                        <a:t>2 </a:t>
                      </a:r>
                      <a:r>
                        <a:rPr lang="fr-FR" sz="700" dirty="0">
                          <a:effectLst/>
                        </a:rPr>
                        <a:t>+ 2x</a:t>
                      </a:r>
                      <a:r>
                        <a:rPr lang="fr-FR" sz="700" baseline="-25000" dirty="0">
                          <a:effectLst/>
                        </a:rPr>
                        <a:t>2</a:t>
                      </a:r>
                      <a:r>
                        <a:rPr lang="fr-FR" sz="700" baseline="30000" dirty="0">
                          <a:effectLst/>
                        </a:rPr>
                        <a:t>2   </a:t>
                      </a:r>
                      <a:r>
                        <a:rPr lang="fr-FR" sz="700" dirty="0">
                          <a:effectLst/>
                        </a:rPr>
                        <a:t>)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extLst>
                  <a:ext uri="{0D108BD9-81ED-4DB2-BD59-A6C34878D82A}">
                    <a16:rowId xmlns:a16="http://schemas.microsoft.com/office/drawing/2014/main" val="2332772702"/>
                  </a:ext>
                </a:extLst>
              </a:tr>
              <a:tr h="9279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LocalMinima2D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>
                          <a:effectLst/>
                        </a:rPr>
                        <a:t> Real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>
                          <a:effectLst/>
                        </a:rPr>
                        <a:t>150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Name: </a:t>
                      </a:r>
                      <a:r>
                        <a:rPr lang="fr-FR" sz="700" dirty="0" err="1">
                          <a:effectLst/>
                        </a:rPr>
                        <a:t>fakeapp_stride_small_reads_small_lead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The FIOL </a:t>
                      </a:r>
                      <a:r>
                        <a:rPr lang="fr-FR" sz="700" dirty="0" err="1">
                          <a:effectLst/>
                        </a:rPr>
                        <a:t>parameters</a:t>
                      </a:r>
                      <a:r>
                        <a:rPr lang="fr-FR" sz="700" dirty="0">
                          <a:effectLst/>
                        </a:rPr>
                        <a:t> </a:t>
                      </a:r>
                      <a:r>
                        <a:rPr lang="fr-FR" sz="700" dirty="0" err="1">
                          <a:effectLst/>
                        </a:rPr>
                        <a:t>were</a:t>
                      </a:r>
                      <a:r>
                        <a:rPr lang="fr-FR" sz="700" dirty="0">
                          <a:effectLst/>
                        </a:rPr>
                        <a:t> </a:t>
                      </a:r>
                      <a:r>
                        <a:rPr lang="fr-FR" sz="700" dirty="0" err="1">
                          <a:effectLst/>
                        </a:rPr>
                        <a:t>drawn</a:t>
                      </a:r>
                      <a:r>
                        <a:rPr lang="fr-FR" sz="700" dirty="0">
                          <a:effectLst/>
                        </a:rPr>
                        <a:t> </a:t>
                      </a:r>
                      <a:r>
                        <a:rPr lang="fr-FR" sz="700" dirty="0" err="1">
                          <a:effectLst/>
                        </a:rPr>
                        <a:t>according</a:t>
                      </a:r>
                      <a:r>
                        <a:rPr lang="fr-FR" sz="700" dirty="0">
                          <a:effectLst/>
                        </a:rPr>
                        <a:t> to a </a:t>
                      </a:r>
                      <a:r>
                        <a:rPr lang="fr-FR" sz="700" dirty="0" err="1">
                          <a:effectLst/>
                        </a:rPr>
                        <a:t>factorial</a:t>
                      </a:r>
                      <a:r>
                        <a:rPr lang="fr-FR" sz="700" dirty="0">
                          <a:effectLst/>
                        </a:rPr>
                        <a:t> design </a:t>
                      </a:r>
                      <a:r>
                        <a:rPr lang="fr-FR" sz="700" dirty="0" err="1">
                          <a:effectLst/>
                        </a:rPr>
                        <a:t>with</a:t>
                      </a:r>
                      <a:r>
                        <a:rPr lang="fr-FR" sz="700" dirty="0">
                          <a:effectLst/>
                        </a:rPr>
                        <a:t> the </a:t>
                      </a:r>
                      <a:r>
                        <a:rPr lang="fr-FR" sz="700" dirty="0" err="1">
                          <a:effectLst/>
                        </a:rPr>
                        <a:t>following</a:t>
                      </a:r>
                      <a:r>
                        <a:rPr lang="fr-FR" sz="700" dirty="0">
                          <a:effectLst/>
                        </a:rPr>
                        <a:t> values: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SRO_SEQUENCE_LENGTH: min=10 max=300 </a:t>
                      </a:r>
                      <a:r>
                        <a:rPr lang="fr-FR" sz="700" dirty="0" err="1">
                          <a:effectLst/>
                        </a:rPr>
                        <a:t>step</a:t>
                      </a:r>
                      <a:r>
                        <a:rPr lang="fr-FR" sz="700" dirty="0">
                          <a:effectLst/>
                        </a:rPr>
                        <a:t>=20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SRO_CLUSTER_THRESHOLD: 7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SRO_DSC_BINSIZE: min=1048576 max=104857600 </a:t>
                      </a:r>
                      <a:r>
                        <a:rPr lang="fr-FR" sz="700" dirty="0" err="1">
                          <a:effectLst/>
                        </a:rPr>
                        <a:t>step</a:t>
                      </a:r>
                      <a:r>
                        <a:rPr lang="fr-FR" sz="700" dirty="0">
                          <a:effectLst/>
                        </a:rPr>
                        <a:t>=10485760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extLst>
                  <a:ext uri="{0D108BD9-81ED-4DB2-BD59-A6C34878D82A}">
                    <a16:rowId xmlns:a16="http://schemas.microsoft.com/office/drawing/2014/main" val="3880424181"/>
                  </a:ext>
                </a:extLst>
              </a:tr>
              <a:tr h="10621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>
                          <a:effectLst/>
                        </a:rPr>
                        <a:t>Dataset1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>
                          <a:effectLst/>
                        </a:rPr>
                        <a:t> Real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168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Name: </a:t>
                      </a:r>
                      <a:r>
                        <a:rPr lang="fr-FR" sz="700" dirty="0" err="1">
                          <a:effectLst/>
                        </a:rPr>
                        <a:t>fakeapp_stride_small_reads_big_lead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The FIOL parameters were drawn according to a factorial design with the following values: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SRO_CLUSTER_THRESHOLD: min=2 max=8 step=2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SRO_DSC_BINSIZE: min=1048576 max=11534336 step=2097152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SRO_PREFETCH_SIZE: min=1048576 max=32505856 step=5242880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extLst>
                  <a:ext uri="{0D108BD9-81ED-4DB2-BD59-A6C34878D82A}">
                    <a16:rowId xmlns:a16="http://schemas.microsoft.com/office/drawing/2014/main" val="1905703954"/>
                  </a:ext>
                </a:extLst>
              </a:tr>
              <a:tr h="10621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>
                          <a:effectLst/>
                        </a:rPr>
                        <a:t>Dataset2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>
                          <a:effectLst/>
                        </a:rPr>
                        <a:t> Real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>
                          <a:effectLst/>
                        </a:rPr>
                        <a:t>264</a:t>
                      </a:r>
                      <a:endParaRPr lang="fr-FR" sz="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Name: </a:t>
                      </a:r>
                      <a:r>
                        <a:rPr lang="fr-FR" sz="700" dirty="0" err="1">
                          <a:effectLst/>
                        </a:rPr>
                        <a:t>fakeapp_stride_big_reads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The FIOL </a:t>
                      </a:r>
                      <a:r>
                        <a:rPr lang="fr-FR" sz="700" dirty="0" err="1">
                          <a:effectLst/>
                        </a:rPr>
                        <a:t>parameters</a:t>
                      </a:r>
                      <a:r>
                        <a:rPr lang="fr-FR" sz="700" dirty="0">
                          <a:effectLst/>
                        </a:rPr>
                        <a:t> </a:t>
                      </a:r>
                      <a:r>
                        <a:rPr lang="fr-FR" sz="700" dirty="0" err="1">
                          <a:effectLst/>
                        </a:rPr>
                        <a:t>were</a:t>
                      </a:r>
                      <a:r>
                        <a:rPr lang="fr-FR" sz="700" dirty="0">
                          <a:effectLst/>
                        </a:rPr>
                        <a:t> </a:t>
                      </a:r>
                      <a:r>
                        <a:rPr lang="fr-FR" sz="700" dirty="0" err="1">
                          <a:effectLst/>
                        </a:rPr>
                        <a:t>drawn</a:t>
                      </a:r>
                      <a:r>
                        <a:rPr lang="fr-FR" sz="700" dirty="0">
                          <a:effectLst/>
                        </a:rPr>
                        <a:t> </a:t>
                      </a:r>
                      <a:r>
                        <a:rPr lang="fr-FR" sz="700" dirty="0" err="1">
                          <a:effectLst/>
                        </a:rPr>
                        <a:t>according</a:t>
                      </a:r>
                      <a:r>
                        <a:rPr lang="fr-FR" sz="700" dirty="0">
                          <a:effectLst/>
                        </a:rPr>
                        <a:t> to a </a:t>
                      </a:r>
                      <a:r>
                        <a:rPr lang="fr-FR" sz="700" dirty="0" err="1">
                          <a:effectLst/>
                        </a:rPr>
                        <a:t>factorial</a:t>
                      </a:r>
                      <a:r>
                        <a:rPr lang="fr-FR" sz="700" dirty="0">
                          <a:effectLst/>
                        </a:rPr>
                        <a:t> design </a:t>
                      </a:r>
                      <a:r>
                        <a:rPr lang="fr-FR" sz="700" dirty="0" err="1">
                          <a:effectLst/>
                        </a:rPr>
                        <a:t>with</a:t>
                      </a:r>
                      <a:r>
                        <a:rPr lang="fr-FR" sz="700" dirty="0">
                          <a:effectLst/>
                        </a:rPr>
                        <a:t> the </a:t>
                      </a:r>
                      <a:r>
                        <a:rPr lang="fr-FR" sz="700" dirty="0" err="1">
                          <a:effectLst/>
                        </a:rPr>
                        <a:t>following</a:t>
                      </a:r>
                      <a:r>
                        <a:rPr lang="fr-FR" sz="700" dirty="0">
                          <a:effectLst/>
                        </a:rPr>
                        <a:t> values: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SRO_CLUSTER_THRESHOLD: min=2 max=8 </a:t>
                      </a:r>
                      <a:r>
                        <a:rPr lang="fr-FR" sz="700" dirty="0" err="1">
                          <a:effectLst/>
                        </a:rPr>
                        <a:t>step</a:t>
                      </a:r>
                      <a:r>
                        <a:rPr lang="fr-FR" sz="700" dirty="0">
                          <a:effectLst/>
                        </a:rPr>
                        <a:t>=2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SRO_DSC_BINSIZE: min=1048576 max=11534336 </a:t>
                      </a:r>
                      <a:r>
                        <a:rPr lang="fr-FR" sz="700" dirty="0" err="1">
                          <a:effectLst/>
                        </a:rPr>
                        <a:t>step</a:t>
                      </a:r>
                      <a:r>
                        <a:rPr lang="fr-FR" sz="700" dirty="0">
                          <a:effectLst/>
                        </a:rPr>
                        <a:t>=2097152</a:t>
                      </a:r>
                      <a:endParaRPr lang="fr-FR" sz="8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SRO_PREFETCH_SIZE: min=1048576 max=32505856 </a:t>
                      </a:r>
                      <a:r>
                        <a:rPr lang="fr-FR" sz="700" dirty="0" err="1">
                          <a:effectLst/>
                        </a:rPr>
                        <a:t>step</a:t>
                      </a:r>
                      <a:r>
                        <a:rPr lang="fr-FR" sz="700" dirty="0">
                          <a:effectLst/>
                        </a:rPr>
                        <a:t>=3145728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9455" marR="49455" marT="0" marB="0"/>
                </a:tc>
                <a:extLst>
                  <a:ext uri="{0D108BD9-81ED-4DB2-BD59-A6C34878D82A}">
                    <a16:rowId xmlns:a16="http://schemas.microsoft.com/office/drawing/2014/main" val="3647160718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2E53FDB-1E48-49DA-8FE6-75911E2DB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39227B5-4315-4972-B016-BDD9B496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Summary</a:t>
            </a:r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2CCE66D-F901-4FAC-987C-5F4145F37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80928" y="-264300"/>
            <a:ext cx="159938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963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1F5FDE8-127B-4589-AF4C-3363E74A2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Evaluation Metrics</a:t>
            </a:r>
          </a:p>
          <a:p>
            <a:pPr lvl="1"/>
            <a:endParaRPr lang="fr-FR" b="1" dirty="0"/>
          </a:p>
          <a:p>
            <a:pPr lvl="1"/>
            <a:r>
              <a:rPr lang="fr-FR" b="1" dirty="0" err="1"/>
              <a:t>Sum</a:t>
            </a:r>
            <a:r>
              <a:rPr lang="fr-FR" b="1" dirty="0"/>
              <a:t> of </a:t>
            </a:r>
            <a:r>
              <a:rPr lang="fr-FR" b="1" dirty="0" err="1"/>
              <a:t>reward</a:t>
            </a:r>
            <a:endParaRPr lang="fr-FR" b="1" dirty="0"/>
          </a:p>
          <a:p>
            <a:pPr lvl="1"/>
            <a:r>
              <a:rPr lang="fr-FR" b="1" dirty="0" err="1"/>
              <a:t>Number</a:t>
            </a:r>
            <a:r>
              <a:rPr lang="fr-FR" b="1" dirty="0"/>
              <a:t> of </a:t>
            </a:r>
            <a:r>
              <a:rPr lang="fr-FR" b="1" dirty="0" err="1"/>
              <a:t>steps</a:t>
            </a:r>
            <a:r>
              <a:rPr lang="fr-FR" b="1" dirty="0"/>
              <a:t> to optimum</a:t>
            </a:r>
          </a:p>
          <a:p>
            <a:pPr lvl="1"/>
            <a:r>
              <a:rPr lang="en-US" b="1" dirty="0"/>
              <a:t>N</a:t>
            </a:r>
            <a:r>
              <a:rPr lang="fr-FR" b="1" dirty="0" err="1"/>
              <a:t>umber</a:t>
            </a:r>
            <a:r>
              <a:rPr lang="fr-FR" b="1" dirty="0"/>
              <a:t> of </a:t>
            </a:r>
            <a:r>
              <a:rPr lang="fr-FR" b="1" dirty="0" err="1"/>
              <a:t>steps</a:t>
            </a:r>
            <a:r>
              <a:rPr lang="fr-FR" b="1" dirty="0"/>
              <a:t> agent </a:t>
            </a:r>
            <a:r>
              <a:rPr lang="fr-FR" b="1" dirty="0" err="1"/>
              <a:t>stays</a:t>
            </a:r>
            <a:r>
              <a:rPr lang="fr-FR" b="1" dirty="0"/>
              <a:t> in the optimum state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9A7165A-8902-4619-BD79-5695F5D0E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EECE6F1-E1A5-402F-A149-71E913E7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Metrics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639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515CDF2-063E-42B8-B9A8-BD769A2DC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Reinforcement Learning</a:t>
            </a:r>
          </a:p>
          <a:p>
            <a:r>
              <a:rPr lang="en-US" b="1" dirty="0"/>
              <a:t>Q-Learning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Baseline Model </a:t>
            </a:r>
          </a:p>
          <a:p>
            <a:pPr lvl="1"/>
            <a:r>
              <a:rPr lang="en-US" dirty="0"/>
              <a:t>Dynamic Action Model(DAS) </a:t>
            </a:r>
          </a:p>
          <a:p>
            <a:pPr lvl="1"/>
            <a:r>
              <a:rPr lang="en-US" dirty="0"/>
              <a:t>Heuristic with Consecutive Updates (HCU)</a:t>
            </a:r>
          </a:p>
          <a:p>
            <a:pPr lvl="1"/>
            <a:r>
              <a:rPr lang="en-US" dirty="0"/>
              <a:t>Training Animations of Q-Learning</a:t>
            </a:r>
          </a:p>
          <a:p>
            <a:r>
              <a:rPr lang="en-US" b="1" dirty="0"/>
              <a:t>Results of Q-Learning</a:t>
            </a:r>
          </a:p>
          <a:p>
            <a:r>
              <a:rPr lang="en-US" b="1" dirty="0"/>
              <a:t>Deep Reinforcement Learning</a:t>
            </a:r>
            <a:r>
              <a:rPr lang="en-US" dirty="0"/>
              <a:t>: Deep Q-Network(DQN), Double DQN, Dueling Network</a:t>
            </a:r>
          </a:p>
          <a:p>
            <a:pPr marL="0" indent="0">
              <a:buNone/>
            </a:pPr>
            <a:r>
              <a:rPr lang="en-US" dirty="0"/>
              <a:t>   - Results</a:t>
            </a:r>
          </a:p>
          <a:p>
            <a:pPr marL="0" indent="0">
              <a:buNone/>
            </a:pPr>
            <a:r>
              <a:rPr lang="en-US" dirty="0"/>
              <a:t>   - Next Steps  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6F6976-CE91-4874-89CA-B9D5DA124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779E8E5-2DCD-45D2-8012-449BDA0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7961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1DBF2C-32DB-4C5E-8E52-3CE685CBB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F8247F4-124B-49D6-9AD7-A7DB13F5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Local Minima</a:t>
            </a:r>
            <a:br>
              <a:rPr lang="en-US" dirty="0"/>
            </a:br>
            <a:r>
              <a:rPr lang="en-US" dirty="0"/>
              <a:t>Direction: Left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59A2A3-9B39-439A-8BF6-76D66DD2C12B}"/>
              </a:ext>
            </a:extLst>
          </p:cNvPr>
          <p:cNvSpPr txBox="1"/>
          <p:nvPr/>
        </p:nvSpPr>
        <p:spPr>
          <a:xfrm>
            <a:off x="827584" y="4187021"/>
            <a:ext cx="763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/>
              <a:t>Fig. 10 Variation of the steps the agent takes to get to the optimum state on Dataset1</a:t>
            </a:r>
            <a:endParaRPr lang="fr-FR" sz="1200" dirty="0"/>
          </a:p>
        </p:txBody>
      </p:sp>
      <p:pic>
        <p:nvPicPr>
          <p:cNvPr id="8" name="Image8">
            <a:extLst>
              <a:ext uri="{FF2B5EF4-FFF2-40B4-BE49-F238E27FC236}">
                <a16:creationId xmlns:a16="http://schemas.microsoft.com/office/drawing/2014/main" id="{BA59DD26-9246-4D65-912E-80368E90D6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7644" y="1259443"/>
            <a:ext cx="8748712" cy="26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19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1DBF2C-32DB-4C5E-8E52-3CE685CBB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F8247F4-124B-49D6-9AD7-A7DB13F5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LocalMinima</a:t>
            </a:r>
            <a:br>
              <a:rPr lang="en-US" dirty="0"/>
            </a:br>
            <a:r>
              <a:rPr lang="en-US" dirty="0"/>
              <a:t>Direction: Right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59A2A3-9B39-439A-8BF6-76D66DD2C12B}"/>
              </a:ext>
            </a:extLst>
          </p:cNvPr>
          <p:cNvSpPr txBox="1"/>
          <p:nvPr/>
        </p:nvSpPr>
        <p:spPr>
          <a:xfrm>
            <a:off x="827584" y="4187021"/>
            <a:ext cx="763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/>
              <a:t>Fig. 10 Variation of the steps the agent takes to get to the optimum state on Dataset1</a:t>
            </a:r>
            <a:endParaRPr lang="fr-FR" sz="1200" dirty="0"/>
          </a:p>
        </p:txBody>
      </p:sp>
      <p:pic>
        <p:nvPicPr>
          <p:cNvPr id="9" name="Image9">
            <a:extLst>
              <a:ext uri="{FF2B5EF4-FFF2-40B4-BE49-F238E27FC236}">
                <a16:creationId xmlns:a16="http://schemas.microsoft.com/office/drawing/2014/main" id="{91A3BD18-568E-4436-ABA9-03B8FFF755C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39713" y="1576150"/>
            <a:ext cx="8748712" cy="26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4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1DBF2C-32DB-4C5E-8E52-3CE685CBB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F8247F4-124B-49D6-9AD7-A7DB13F5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Dataset1</a:t>
            </a:r>
            <a:endParaRPr lang="fr-FR" dirty="0"/>
          </a:p>
        </p:txBody>
      </p:sp>
      <p:pic>
        <p:nvPicPr>
          <p:cNvPr id="5" name="Espace réservé du contenu 4" descr="C:\Users\A750030\Documents\Mes fichiers reçus\Document de stage\images\paper\real2_140_max_reward.png">
            <a:extLst>
              <a:ext uri="{FF2B5EF4-FFF2-40B4-BE49-F238E27FC236}">
                <a16:creationId xmlns:a16="http://schemas.microsoft.com/office/drawing/2014/main" id="{93A16BCE-C5F4-4CEB-A2EF-3E181EE60B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576150"/>
            <a:ext cx="8748712" cy="26246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59A2A3-9B39-439A-8BF6-76D66DD2C12B}"/>
              </a:ext>
            </a:extLst>
          </p:cNvPr>
          <p:cNvSpPr txBox="1"/>
          <p:nvPr/>
        </p:nvSpPr>
        <p:spPr>
          <a:xfrm>
            <a:off x="827584" y="4187021"/>
            <a:ext cx="763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/>
              <a:t>Fig. 10 Variation of the steps the agent takes to get to the optimum state on Dataset1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31465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1DBF2C-32DB-4C5E-8E52-3CE685CBB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F8247F4-124B-49D6-9AD7-A7DB13F5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Dataset2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C59A2A3-9B39-439A-8BF6-76D66DD2C12B}"/>
              </a:ext>
            </a:extLst>
          </p:cNvPr>
          <p:cNvSpPr txBox="1"/>
          <p:nvPr/>
        </p:nvSpPr>
        <p:spPr>
          <a:xfrm>
            <a:off x="827584" y="4187021"/>
            <a:ext cx="7633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/>
              <a:t>Fig. 10 Variation of the </a:t>
            </a:r>
            <a:r>
              <a:rPr lang="fr-FR" sz="1200" b="1" dirty="0" err="1"/>
              <a:t>steps</a:t>
            </a:r>
            <a:r>
              <a:rPr lang="fr-FR" sz="1200" b="1" dirty="0"/>
              <a:t> the agent </a:t>
            </a:r>
            <a:r>
              <a:rPr lang="fr-FR" sz="1200" b="1" dirty="0" err="1"/>
              <a:t>takes</a:t>
            </a:r>
            <a:r>
              <a:rPr lang="fr-FR" sz="1200" b="1" dirty="0"/>
              <a:t> to </a:t>
            </a:r>
            <a:r>
              <a:rPr lang="fr-FR" sz="1200" b="1" dirty="0" err="1"/>
              <a:t>get</a:t>
            </a:r>
            <a:r>
              <a:rPr lang="fr-FR" sz="1200" b="1" dirty="0"/>
              <a:t> to the optimum state on Dataset2</a:t>
            </a:r>
            <a:endParaRPr lang="fr-FR" sz="1200" dirty="0"/>
          </a:p>
        </p:txBody>
      </p:sp>
      <p:pic>
        <p:nvPicPr>
          <p:cNvPr id="8" name="Espace réservé du contenu 7" descr="C:\Users\A750030\Documents\Mes fichiers reçus\Document de stage\images\paper\real3_140_max_reward.png">
            <a:extLst>
              <a:ext uri="{FF2B5EF4-FFF2-40B4-BE49-F238E27FC236}">
                <a16:creationId xmlns:a16="http://schemas.microsoft.com/office/drawing/2014/main" id="{1F4D70E2-4DD1-4ACD-B568-8E75C76DC15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576150"/>
            <a:ext cx="8748712" cy="2624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7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5F46E056-C22C-4288-96A6-0455B6AF2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990096"/>
              </p:ext>
            </p:extLst>
          </p:nvPr>
        </p:nvGraphicFramePr>
        <p:xfrm>
          <a:off x="323528" y="1203598"/>
          <a:ext cx="7488832" cy="24785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3005">
                  <a:extLst>
                    <a:ext uri="{9D8B030D-6E8A-4147-A177-3AD203B41FA5}">
                      <a16:colId xmlns:a16="http://schemas.microsoft.com/office/drawing/2014/main" val="1472170083"/>
                    </a:ext>
                  </a:extLst>
                </a:gridCol>
                <a:gridCol w="3163458">
                  <a:extLst>
                    <a:ext uri="{9D8B030D-6E8A-4147-A177-3AD203B41FA5}">
                      <a16:colId xmlns:a16="http://schemas.microsoft.com/office/drawing/2014/main" val="1722595305"/>
                    </a:ext>
                  </a:extLst>
                </a:gridCol>
                <a:gridCol w="3392369">
                  <a:extLst>
                    <a:ext uri="{9D8B030D-6E8A-4147-A177-3AD203B41FA5}">
                      <a16:colId xmlns:a16="http://schemas.microsoft.com/office/drawing/2014/main" val="2947007671"/>
                    </a:ext>
                  </a:extLst>
                </a:gridCol>
              </a:tblGrid>
              <a:tr h="4017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Model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Pros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Cons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1409718"/>
                  </a:ext>
                </a:extLst>
              </a:tr>
              <a:tr h="12506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HCU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Action space remains unchanged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Increase in number of updates of the Q-table</a:t>
                      </a:r>
                      <a:endParaRPr lang="fr-FR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Takes fixed steps to the optimum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918490"/>
                  </a:ext>
                </a:extLst>
              </a:tr>
              <a:tr h="8261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DAS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Learns skips inherently,  hence shorter steps to the optimum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Action space increases by factor of max_skip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415955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4ED20AB-E0AB-4D23-A2BE-FE309D569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BC73941-5020-47C0-B4E9-588FBCB2F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Pros and Cons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3189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77FDA-8E6C-4D08-A775-F304AA4BE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Approach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44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FB7A4085-1AE8-40F3-A5A0-C6F10026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Deep Q-Network (DQN)</a:t>
            </a:r>
          </a:p>
          <a:p>
            <a:r>
              <a:rPr lang="en-US" sz="2400" dirty="0"/>
              <a:t>Double Deep Q-Network(DDQN)</a:t>
            </a:r>
          </a:p>
          <a:p>
            <a:r>
              <a:rPr lang="en-US" sz="2400" dirty="0"/>
              <a:t>Dueling DDQN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AC56EF-A7F8-4F51-A171-AAAC03696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40EA839-EABA-4375-8879-33DCB3A2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533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and DDQN Architecture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67593" y="1690122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CT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5229" y="247463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BS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84157" y="3100736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PS</a:t>
            </a:r>
          </a:p>
        </p:txBody>
      </p:sp>
      <p:sp>
        <p:nvSpPr>
          <p:cNvPr id="10" name="Ellipse 9"/>
          <p:cNvSpPr/>
          <p:nvPr/>
        </p:nvSpPr>
        <p:spPr>
          <a:xfrm>
            <a:off x="2276210" y="1626556"/>
            <a:ext cx="288032" cy="29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2342467" y="2414412"/>
            <a:ext cx="288032" cy="29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2299721" y="3128184"/>
            <a:ext cx="288032" cy="29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eur droit 13"/>
          <p:cNvCxnSpPr/>
          <p:nvPr/>
        </p:nvCxnSpPr>
        <p:spPr>
          <a:xfrm>
            <a:off x="3334379" y="4161442"/>
            <a:ext cx="0" cy="3545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  <a:stCxn id="6" idx="3"/>
            <a:endCxn id="10" idx="2"/>
          </p:cNvCxnSpPr>
          <p:nvPr/>
        </p:nvCxnSpPr>
        <p:spPr>
          <a:xfrm flipV="1">
            <a:off x="963242" y="1776089"/>
            <a:ext cx="1312968" cy="525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cxnSpLocks/>
            <a:stCxn id="6" idx="3"/>
            <a:endCxn id="11" idx="2"/>
          </p:cNvCxnSpPr>
          <p:nvPr/>
        </p:nvCxnSpPr>
        <p:spPr>
          <a:xfrm>
            <a:off x="963242" y="1828622"/>
            <a:ext cx="1379225" cy="7353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cxnSpLocks/>
            <a:stCxn id="6" idx="3"/>
            <a:endCxn id="12" idx="2"/>
          </p:cNvCxnSpPr>
          <p:nvPr/>
        </p:nvCxnSpPr>
        <p:spPr>
          <a:xfrm>
            <a:off x="963242" y="1828622"/>
            <a:ext cx="1336479" cy="1449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cxnSpLocks/>
            <a:stCxn id="7" idx="3"/>
            <a:endCxn id="10" idx="2"/>
          </p:cNvCxnSpPr>
          <p:nvPr/>
        </p:nvCxnSpPr>
        <p:spPr>
          <a:xfrm flipV="1">
            <a:off x="920496" y="1776089"/>
            <a:ext cx="1355714" cy="837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cxnSpLocks/>
            <a:stCxn id="7" idx="3"/>
            <a:endCxn id="11" idx="2"/>
          </p:cNvCxnSpPr>
          <p:nvPr/>
        </p:nvCxnSpPr>
        <p:spPr>
          <a:xfrm flipV="1">
            <a:off x="920496" y="2563945"/>
            <a:ext cx="1421971" cy="49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cxnSpLocks/>
            <a:stCxn id="7" idx="3"/>
            <a:endCxn id="12" idx="2"/>
          </p:cNvCxnSpPr>
          <p:nvPr/>
        </p:nvCxnSpPr>
        <p:spPr>
          <a:xfrm>
            <a:off x="920496" y="2613137"/>
            <a:ext cx="1379225" cy="664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8" idx="3"/>
            <a:endCxn id="10" idx="2"/>
          </p:cNvCxnSpPr>
          <p:nvPr/>
        </p:nvCxnSpPr>
        <p:spPr>
          <a:xfrm flipV="1">
            <a:off x="922097" y="1776089"/>
            <a:ext cx="1354113" cy="1463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8" idx="3"/>
            <a:endCxn id="11" idx="2"/>
          </p:cNvCxnSpPr>
          <p:nvPr/>
        </p:nvCxnSpPr>
        <p:spPr>
          <a:xfrm flipV="1">
            <a:off x="922097" y="2563945"/>
            <a:ext cx="1420370" cy="675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8" idx="3"/>
            <a:endCxn id="12" idx="2"/>
          </p:cNvCxnSpPr>
          <p:nvPr/>
        </p:nvCxnSpPr>
        <p:spPr>
          <a:xfrm>
            <a:off x="922097" y="3239236"/>
            <a:ext cx="1377624" cy="384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6504715" y="1496590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6504715" y="2033530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6504715" y="2563983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6504715" y="3086647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6504715" y="3629467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6504715" y="4176686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6504715" y="958248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eur droit avec flèche 56"/>
          <p:cNvCxnSpPr>
            <a:stCxn id="10" idx="6"/>
            <a:endCxn id="10" idx="6"/>
          </p:cNvCxnSpPr>
          <p:nvPr/>
        </p:nvCxnSpPr>
        <p:spPr>
          <a:xfrm>
            <a:off x="2564242" y="1776089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638258" y="1561722"/>
            <a:ext cx="216024" cy="22040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eur droit avec flèche 67"/>
          <p:cNvCxnSpPr>
            <a:cxnSpLocks/>
            <a:stCxn id="10" idx="6"/>
          </p:cNvCxnSpPr>
          <p:nvPr/>
        </p:nvCxnSpPr>
        <p:spPr>
          <a:xfrm>
            <a:off x="2564242" y="1776089"/>
            <a:ext cx="828092" cy="20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cxnSpLocks/>
            <a:stCxn id="11" idx="6"/>
          </p:cNvCxnSpPr>
          <p:nvPr/>
        </p:nvCxnSpPr>
        <p:spPr>
          <a:xfrm flipV="1">
            <a:off x="2630499" y="2553169"/>
            <a:ext cx="783374" cy="107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cxnSpLocks/>
            <a:stCxn id="12" idx="6"/>
          </p:cNvCxnSpPr>
          <p:nvPr/>
        </p:nvCxnSpPr>
        <p:spPr>
          <a:xfrm flipV="1">
            <a:off x="2587753" y="3277716"/>
            <a:ext cx="804581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3581742" y="992811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hidden layer(s)</a:t>
            </a:r>
          </a:p>
        </p:txBody>
      </p:sp>
      <p:cxnSp>
        <p:nvCxnSpPr>
          <p:cNvPr id="76" name="Connecteur droit avec flèche 75"/>
          <p:cNvCxnSpPr>
            <a:endCxn id="39" idx="2"/>
          </p:cNvCxnSpPr>
          <p:nvPr/>
        </p:nvCxnSpPr>
        <p:spPr>
          <a:xfrm flipV="1">
            <a:off x="4896036" y="1156270"/>
            <a:ext cx="1608679" cy="1409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endCxn id="33" idx="2"/>
          </p:cNvCxnSpPr>
          <p:nvPr/>
        </p:nvCxnSpPr>
        <p:spPr>
          <a:xfrm flipV="1">
            <a:off x="4896036" y="1694612"/>
            <a:ext cx="1608679" cy="870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endCxn id="34" idx="2"/>
          </p:cNvCxnSpPr>
          <p:nvPr/>
        </p:nvCxnSpPr>
        <p:spPr>
          <a:xfrm flipV="1">
            <a:off x="4896036" y="2231552"/>
            <a:ext cx="1608679" cy="333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endCxn id="35" idx="2"/>
          </p:cNvCxnSpPr>
          <p:nvPr/>
        </p:nvCxnSpPr>
        <p:spPr>
          <a:xfrm>
            <a:off x="4896036" y="2565509"/>
            <a:ext cx="1608679" cy="19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>
            <a:endCxn id="36" idx="2"/>
          </p:cNvCxnSpPr>
          <p:nvPr/>
        </p:nvCxnSpPr>
        <p:spPr>
          <a:xfrm>
            <a:off x="4896036" y="2565509"/>
            <a:ext cx="1608679" cy="719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endCxn id="37" idx="2"/>
          </p:cNvCxnSpPr>
          <p:nvPr/>
        </p:nvCxnSpPr>
        <p:spPr>
          <a:xfrm>
            <a:off x="4896036" y="2565509"/>
            <a:ext cx="1608679" cy="1261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endCxn id="38" idx="2"/>
          </p:cNvCxnSpPr>
          <p:nvPr/>
        </p:nvCxnSpPr>
        <p:spPr>
          <a:xfrm>
            <a:off x="4896036" y="2565509"/>
            <a:ext cx="1608679" cy="1809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/>
              <p:cNvSpPr txBox="1"/>
              <p:nvPr/>
            </p:nvSpPr>
            <p:spPr>
              <a:xfrm>
                <a:off x="7092280" y="971604"/>
                <a:ext cx="51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1" name="ZoneTexte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971604"/>
                <a:ext cx="516615" cy="369332"/>
              </a:xfrm>
              <a:prstGeom prst="rect">
                <a:avLst/>
              </a:prstGeom>
              <a:blipFill rotWithShape="1"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/>
              <p:cNvSpPr txBox="1"/>
              <p:nvPr/>
            </p:nvSpPr>
            <p:spPr>
              <a:xfrm>
                <a:off x="7092280" y="1509946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2" name="ZoneTexte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1509946"/>
                <a:ext cx="521938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ZoneTexte 92"/>
              <p:cNvSpPr txBox="1"/>
              <p:nvPr/>
            </p:nvSpPr>
            <p:spPr>
              <a:xfrm>
                <a:off x="7092280" y="2046886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3" name="ZoneTexte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046886"/>
                <a:ext cx="521938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ZoneTexte 93"/>
              <p:cNvSpPr txBox="1"/>
              <p:nvPr/>
            </p:nvSpPr>
            <p:spPr>
              <a:xfrm>
                <a:off x="7079721" y="2577339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4" name="ZoneTexte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721" y="2577339"/>
                <a:ext cx="521938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ZoneTexte 94"/>
              <p:cNvSpPr txBox="1"/>
              <p:nvPr/>
            </p:nvSpPr>
            <p:spPr>
              <a:xfrm>
                <a:off x="7092280" y="3100003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5" name="ZoneTexte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100003"/>
                <a:ext cx="521938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ZoneTexte 95"/>
              <p:cNvSpPr txBox="1"/>
              <p:nvPr/>
            </p:nvSpPr>
            <p:spPr>
              <a:xfrm>
                <a:off x="7092280" y="3642823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6" name="ZoneTexte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3642823"/>
                <a:ext cx="521938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ZoneTexte 96"/>
              <p:cNvSpPr txBox="1"/>
              <p:nvPr/>
            </p:nvSpPr>
            <p:spPr>
              <a:xfrm>
                <a:off x="7092280" y="4190042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7" name="ZoneTexte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190042"/>
                <a:ext cx="521938" cy="369332"/>
              </a:xfrm>
              <a:prstGeom prst="rect">
                <a:avLst/>
              </a:prstGeom>
              <a:blipFill rotWithShape="1"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Connecteur droit avec flèche 100"/>
          <p:cNvCxnSpPr>
            <a:stCxn id="39" idx="6"/>
            <a:endCxn id="91" idx="1"/>
          </p:cNvCxnSpPr>
          <p:nvPr/>
        </p:nvCxnSpPr>
        <p:spPr>
          <a:xfrm>
            <a:off x="6792747" y="1156270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33" idx="6"/>
            <a:endCxn id="92" idx="1"/>
          </p:cNvCxnSpPr>
          <p:nvPr/>
        </p:nvCxnSpPr>
        <p:spPr>
          <a:xfrm>
            <a:off x="6792747" y="1694612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34" idx="6"/>
            <a:endCxn id="93" idx="1"/>
          </p:cNvCxnSpPr>
          <p:nvPr/>
        </p:nvCxnSpPr>
        <p:spPr>
          <a:xfrm>
            <a:off x="6792747" y="2231552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>
            <a:stCxn id="35" idx="6"/>
            <a:endCxn id="94" idx="1"/>
          </p:cNvCxnSpPr>
          <p:nvPr/>
        </p:nvCxnSpPr>
        <p:spPr>
          <a:xfrm>
            <a:off x="6792747" y="2762005"/>
            <a:ext cx="2869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>
            <a:stCxn id="36" idx="6"/>
            <a:endCxn id="95" idx="1"/>
          </p:cNvCxnSpPr>
          <p:nvPr/>
        </p:nvCxnSpPr>
        <p:spPr>
          <a:xfrm>
            <a:off x="6792747" y="3284669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>
            <a:stCxn id="37" idx="6"/>
            <a:endCxn id="96" idx="1"/>
          </p:cNvCxnSpPr>
          <p:nvPr/>
        </p:nvCxnSpPr>
        <p:spPr>
          <a:xfrm>
            <a:off x="6792747" y="3827489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>
            <a:stCxn id="38" idx="6"/>
            <a:endCxn id="97" idx="1"/>
          </p:cNvCxnSpPr>
          <p:nvPr/>
        </p:nvCxnSpPr>
        <p:spPr>
          <a:xfrm>
            <a:off x="6792747" y="4374708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792C2E50-BD23-4E2D-AA4E-DFCBB171776B}"/>
              </a:ext>
            </a:extLst>
          </p:cNvPr>
          <p:cNvSpPr/>
          <p:nvPr/>
        </p:nvSpPr>
        <p:spPr>
          <a:xfrm>
            <a:off x="3459467" y="1546359"/>
            <a:ext cx="216024" cy="22040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278EC29E-1FE0-449F-A470-0F2C7FBE9B9D}"/>
              </a:ext>
            </a:extLst>
          </p:cNvPr>
          <p:cNvCxnSpPr>
            <a:cxnSpLocks/>
          </p:cNvCxnSpPr>
          <p:nvPr/>
        </p:nvCxnSpPr>
        <p:spPr>
          <a:xfrm>
            <a:off x="3763088" y="1860890"/>
            <a:ext cx="828092" cy="201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7AEB63AA-19DD-45CB-B9FB-76E0BD8E22AC}"/>
              </a:ext>
            </a:extLst>
          </p:cNvPr>
          <p:cNvCxnSpPr>
            <a:cxnSpLocks/>
          </p:cNvCxnSpPr>
          <p:nvPr/>
        </p:nvCxnSpPr>
        <p:spPr>
          <a:xfrm>
            <a:off x="3675491" y="2351905"/>
            <a:ext cx="9627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6F23F86C-26FE-42FE-9B18-8DE3604D4814}"/>
              </a:ext>
            </a:extLst>
          </p:cNvPr>
          <p:cNvCxnSpPr>
            <a:cxnSpLocks/>
          </p:cNvCxnSpPr>
          <p:nvPr/>
        </p:nvCxnSpPr>
        <p:spPr>
          <a:xfrm>
            <a:off x="3660952" y="2762007"/>
            <a:ext cx="977306" cy="29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AF4526A4-98A1-4775-A48C-6C3755DAF509}"/>
              </a:ext>
            </a:extLst>
          </p:cNvPr>
          <p:cNvCxnSpPr>
            <a:cxnSpLocks/>
          </p:cNvCxnSpPr>
          <p:nvPr/>
        </p:nvCxnSpPr>
        <p:spPr>
          <a:xfrm flipV="1">
            <a:off x="3625327" y="3196499"/>
            <a:ext cx="1012931" cy="92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11" grpId="0" animBg="1"/>
      <p:bldP spid="1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4" grpId="0" animBg="1"/>
      <p:bldP spid="73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8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5C15BF-E854-466F-8F4D-03618F172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28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E7A410B-58CA-4687-82BB-93F22CE6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and Double DQN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295680-7B98-4389-871C-D1BEE37E1381}"/>
              </a:ext>
            </a:extLst>
          </p:cNvPr>
          <p:cNvSpPr txBox="1"/>
          <p:nvPr/>
        </p:nvSpPr>
        <p:spPr>
          <a:xfrm>
            <a:off x="323528" y="1012606"/>
            <a:ext cx="647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Shortcoming of DQN</a:t>
            </a:r>
            <a:r>
              <a:rPr lang="en-US" sz="1600" dirty="0"/>
              <a:t>: Overestimation of target Values which</a:t>
            </a:r>
          </a:p>
          <a:p>
            <a:r>
              <a:rPr lang="en-US" sz="1600" dirty="0"/>
              <a:t>leads to slow convergence of the network.</a:t>
            </a:r>
            <a:endParaRPr lang="fr-FR" sz="1600" dirty="0"/>
          </a:p>
        </p:txBody>
      </p:sp>
      <p:pic>
        <p:nvPicPr>
          <p:cNvPr id="16" name="Espace réservé du contenu 6">
            <a:extLst>
              <a:ext uri="{FF2B5EF4-FFF2-40B4-BE49-F238E27FC236}">
                <a16:creationId xmlns:a16="http://schemas.microsoft.com/office/drawing/2014/main" id="{F977AEA3-1D1F-4657-9385-D68B961B0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12" y="2852115"/>
            <a:ext cx="5172752" cy="132062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913417C-DC8E-4636-99DF-DB5CB71ED90D}"/>
              </a:ext>
            </a:extLst>
          </p:cNvPr>
          <p:cNvSpPr txBox="1"/>
          <p:nvPr/>
        </p:nvSpPr>
        <p:spPr>
          <a:xfrm>
            <a:off x="323528" y="3048768"/>
            <a:ext cx="950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Double</a:t>
            </a:r>
          </a:p>
          <a:p>
            <a:r>
              <a:rPr lang="en-US" sz="1200" b="1" dirty="0"/>
              <a:t>DQN</a:t>
            </a:r>
          </a:p>
          <a:p>
            <a:r>
              <a:rPr lang="en-US" sz="1200" b="1" dirty="0"/>
              <a:t>LOSS </a:t>
            </a:r>
            <a:endParaRPr lang="fr-FR" sz="1200" b="1" dirty="0"/>
          </a:p>
        </p:txBody>
      </p:sp>
      <p:pic>
        <p:nvPicPr>
          <p:cNvPr id="19" name="Espace réservé du contenu 4">
            <a:extLst>
              <a:ext uri="{FF2B5EF4-FFF2-40B4-BE49-F238E27FC236}">
                <a16:creationId xmlns:a16="http://schemas.microsoft.com/office/drawing/2014/main" id="{70854B36-5035-41DE-8B8B-7F1FD7BDC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3136" y="1597381"/>
            <a:ext cx="2870339" cy="96639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BE4B689A-BDB7-434F-BEB6-DEFE63B7306D}"/>
              </a:ext>
            </a:extLst>
          </p:cNvPr>
          <p:cNvSpPr txBox="1"/>
          <p:nvPr/>
        </p:nvSpPr>
        <p:spPr>
          <a:xfrm>
            <a:off x="323528" y="1861409"/>
            <a:ext cx="95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DQN</a:t>
            </a:r>
          </a:p>
          <a:p>
            <a:r>
              <a:rPr lang="en-US" sz="1200" b="1" dirty="0"/>
              <a:t>LOSS </a:t>
            </a:r>
            <a:endParaRPr lang="fr-FR" sz="1200" b="1" dirty="0"/>
          </a:p>
        </p:txBody>
      </p:sp>
    </p:spTree>
    <p:extLst>
      <p:ext uri="{BB962C8B-B14F-4D97-AF65-F5344CB8AC3E}">
        <p14:creationId xmlns:p14="http://schemas.microsoft.com/office/powerpoint/2010/main" val="38761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720080"/>
          </a:xfrm>
        </p:spPr>
        <p:txBody>
          <a:bodyPr/>
          <a:lstStyle/>
          <a:p>
            <a:r>
              <a:rPr lang="en-US" dirty="0"/>
              <a:t>Dueling Architecture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67593" y="1690122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CT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5229" y="2474637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 BS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84157" y="3100736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PS</a:t>
            </a:r>
          </a:p>
        </p:txBody>
      </p:sp>
      <p:sp>
        <p:nvSpPr>
          <p:cNvPr id="10" name="Ellipse 9"/>
          <p:cNvSpPr/>
          <p:nvPr/>
        </p:nvSpPr>
        <p:spPr>
          <a:xfrm>
            <a:off x="2276210" y="1626556"/>
            <a:ext cx="288032" cy="29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2342467" y="2414412"/>
            <a:ext cx="288032" cy="29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2299721" y="3128184"/>
            <a:ext cx="288032" cy="299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avec flèche 15"/>
          <p:cNvCxnSpPr>
            <a:cxnSpLocks/>
            <a:stCxn id="6" idx="3"/>
            <a:endCxn id="10" idx="2"/>
          </p:cNvCxnSpPr>
          <p:nvPr/>
        </p:nvCxnSpPr>
        <p:spPr>
          <a:xfrm flipV="1">
            <a:off x="963242" y="1776089"/>
            <a:ext cx="1312968" cy="525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cxnSpLocks/>
            <a:stCxn id="6" idx="3"/>
            <a:endCxn id="11" idx="2"/>
          </p:cNvCxnSpPr>
          <p:nvPr/>
        </p:nvCxnSpPr>
        <p:spPr>
          <a:xfrm>
            <a:off x="963242" y="1828622"/>
            <a:ext cx="1379225" cy="7353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cxnSpLocks/>
            <a:stCxn id="6" idx="3"/>
            <a:endCxn id="12" idx="2"/>
          </p:cNvCxnSpPr>
          <p:nvPr/>
        </p:nvCxnSpPr>
        <p:spPr>
          <a:xfrm>
            <a:off x="963242" y="1828622"/>
            <a:ext cx="1336479" cy="1449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cxnSpLocks/>
            <a:stCxn id="7" idx="3"/>
            <a:endCxn id="10" idx="2"/>
          </p:cNvCxnSpPr>
          <p:nvPr/>
        </p:nvCxnSpPr>
        <p:spPr>
          <a:xfrm flipV="1">
            <a:off x="920496" y="1776089"/>
            <a:ext cx="1355714" cy="837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cxnSpLocks/>
            <a:stCxn id="7" idx="3"/>
            <a:endCxn id="11" idx="2"/>
          </p:cNvCxnSpPr>
          <p:nvPr/>
        </p:nvCxnSpPr>
        <p:spPr>
          <a:xfrm flipV="1">
            <a:off x="920496" y="2563945"/>
            <a:ext cx="1421971" cy="49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cxnSpLocks/>
            <a:stCxn id="7" idx="3"/>
            <a:endCxn id="12" idx="2"/>
          </p:cNvCxnSpPr>
          <p:nvPr/>
        </p:nvCxnSpPr>
        <p:spPr>
          <a:xfrm>
            <a:off x="920496" y="2613137"/>
            <a:ext cx="1379225" cy="664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8" idx="3"/>
            <a:endCxn id="10" idx="2"/>
          </p:cNvCxnSpPr>
          <p:nvPr/>
        </p:nvCxnSpPr>
        <p:spPr>
          <a:xfrm flipV="1">
            <a:off x="922097" y="1776089"/>
            <a:ext cx="1354113" cy="1463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8" idx="3"/>
            <a:endCxn id="11" idx="2"/>
          </p:cNvCxnSpPr>
          <p:nvPr/>
        </p:nvCxnSpPr>
        <p:spPr>
          <a:xfrm flipV="1">
            <a:off x="922097" y="2563945"/>
            <a:ext cx="1420370" cy="6752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8" idx="3"/>
            <a:endCxn id="12" idx="2"/>
          </p:cNvCxnSpPr>
          <p:nvPr/>
        </p:nvCxnSpPr>
        <p:spPr>
          <a:xfrm>
            <a:off x="922097" y="3239236"/>
            <a:ext cx="1377624" cy="384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7811309" y="1489637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7811309" y="2026577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7811309" y="2557030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7811309" y="3079694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7811309" y="3622514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7811309" y="4169733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7811309" y="951295"/>
            <a:ext cx="288032" cy="396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eur droit avec flèche 56"/>
          <p:cNvCxnSpPr>
            <a:stCxn id="10" idx="6"/>
            <a:endCxn id="10" idx="6"/>
          </p:cNvCxnSpPr>
          <p:nvPr/>
        </p:nvCxnSpPr>
        <p:spPr>
          <a:xfrm>
            <a:off x="2564242" y="1776089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473582" y="1554769"/>
            <a:ext cx="216024" cy="22040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Connecteur droit avec flèche 67"/>
          <p:cNvCxnSpPr>
            <a:cxnSpLocks/>
            <a:stCxn id="10" idx="6"/>
          </p:cNvCxnSpPr>
          <p:nvPr/>
        </p:nvCxnSpPr>
        <p:spPr>
          <a:xfrm>
            <a:off x="2564242" y="1776089"/>
            <a:ext cx="6747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>
            <a:cxnSpLocks/>
            <a:stCxn id="11" idx="6"/>
          </p:cNvCxnSpPr>
          <p:nvPr/>
        </p:nvCxnSpPr>
        <p:spPr>
          <a:xfrm>
            <a:off x="2630499" y="2563945"/>
            <a:ext cx="583682" cy="64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cxnSpLocks/>
            <a:stCxn id="12" idx="6"/>
          </p:cNvCxnSpPr>
          <p:nvPr/>
        </p:nvCxnSpPr>
        <p:spPr>
          <a:xfrm>
            <a:off x="2587753" y="3277717"/>
            <a:ext cx="6264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3311016" y="1149443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hidden layer(s)</a:t>
            </a:r>
          </a:p>
        </p:txBody>
      </p:sp>
      <p:cxnSp>
        <p:nvCxnSpPr>
          <p:cNvPr id="76" name="Connecteur droit avec flèche 75"/>
          <p:cNvCxnSpPr>
            <a:cxnSpLocks/>
          </p:cNvCxnSpPr>
          <p:nvPr/>
        </p:nvCxnSpPr>
        <p:spPr>
          <a:xfrm flipV="1">
            <a:off x="6202630" y="1149317"/>
            <a:ext cx="1608679" cy="1409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/>
          <p:cNvCxnSpPr>
            <a:cxnSpLocks/>
          </p:cNvCxnSpPr>
          <p:nvPr/>
        </p:nvCxnSpPr>
        <p:spPr>
          <a:xfrm flipV="1">
            <a:off x="6202630" y="1687659"/>
            <a:ext cx="1608679" cy="870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/>
          <p:cNvCxnSpPr>
            <a:cxnSpLocks/>
          </p:cNvCxnSpPr>
          <p:nvPr/>
        </p:nvCxnSpPr>
        <p:spPr>
          <a:xfrm flipV="1">
            <a:off x="6202630" y="2224599"/>
            <a:ext cx="1608679" cy="3339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>
            <a:cxnSpLocks/>
          </p:cNvCxnSpPr>
          <p:nvPr/>
        </p:nvCxnSpPr>
        <p:spPr>
          <a:xfrm>
            <a:off x="6202630" y="2558556"/>
            <a:ext cx="1608679" cy="196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>
            <a:cxnSpLocks/>
          </p:cNvCxnSpPr>
          <p:nvPr/>
        </p:nvCxnSpPr>
        <p:spPr>
          <a:xfrm>
            <a:off x="6202630" y="2558556"/>
            <a:ext cx="1608679" cy="719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cxnSpLocks/>
          </p:cNvCxnSpPr>
          <p:nvPr/>
        </p:nvCxnSpPr>
        <p:spPr>
          <a:xfrm>
            <a:off x="6202630" y="2558556"/>
            <a:ext cx="1608679" cy="1261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>
            <a:cxnSpLocks/>
          </p:cNvCxnSpPr>
          <p:nvPr/>
        </p:nvCxnSpPr>
        <p:spPr>
          <a:xfrm>
            <a:off x="6202630" y="2558556"/>
            <a:ext cx="1608679" cy="18091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ZoneTexte 90"/>
              <p:cNvSpPr txBox="1"/>
              <p:nvPr/>
            </p:nvSpPr>
            <p:spPr>
              <a:xfrm>
                <a:off x="8398874" y="964651"/>
                <a:ext cx="5166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1" name="ZoneTexte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874" y="964651"/>
                <a:ext cx="516615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ZoneTexte 91"/>
              <p:cNvSpPr txBox="1"/>
              <p:nvPr/>
            </p:nvSpPr>
            <p:spPr>
              <a:xfrm>
                <a:off x="8398874" y="1502993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2" name="ZoneTexte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874" y="1502993"/>
                <a:ext cx="52193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ZoneTexte 92"/>
              <p:cNvSpPr txBox="1"/>
              <p:nvPr/>
            </p:nvSpPr>
            <p:spPr>
              <a:xfrm>
                <a:off x="8398874" y="2039933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3" name="ZoneTexte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874" y="2039933"/>
                <a:ext cx="52193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ZoneTexte 93"/>
              <p:cNvSpPr txBox="1"/>
              <p:nvPr/>
            </p:nvSpPr>
            <p:spPr>
              <a:xfrm>
                <a:off x="8386315" y="2570386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4" name="ZoneTexte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315" y="2570386"/>
                <a:ext cx="52193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ZoneTexte 94"/>
              <p:cNvSpPr txBox="1"/>
              <p:nvPr/>
            </p:nvSpPr>
            <p:spPr>
              <a:xfrm>
                <a:off x="8398874" y="3093050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5" name="ZoneTexte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874" y="3093050"/>
                <a:ext cx="521938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ZoneTexte 95"/>
              <p:cNvSpPr txBox="1"/>
              <p:nvPr/>
            </p:nvSpPr>
            <p:spPr>
              <a:xfrm>
                <a:off x="8398874" y="3635870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6" name="ZoneTexte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874" y="3635870"/>
                <a:ext cx="52193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ZoneTexte 96"/>
              <p:cNvSpPr txBox="1"/>
              <p:nvPr/>
            </p:nvSpPr>
            <p:spPr>
              <a:xfrm>
                <a:off x="8398874" y="4183089"/>
                <a:ext cx="521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97" name="ZoneTexte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874" y="4183089"/>
                <a:ext cx="521938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Connecteur droit avec flèche 100"/>
          <p:cNvCxnSpPr>
            <a:cxnSpLocks/>
            <a:stCxn id="39" idx="6"/>
            <a:endCxn id="91" idx="1"/>
          </p:cNvCxnSpPr>
          <p:nvPr/>
        </p:nvCxnSpPr>
        <p:spPr>
          <a:xfrm>
            <a:off x="8099341" y="1149317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stCxn id="33" idx="6"/>
            <a:endCxn id="92" idx="1"/>
          </p:cNvCxnSpPr>
          <p:nvPr/>
        </p:nvCxnSpPr>
        <p:spPr>
          <a:xfrm>
            <a:off x="8099341" y="1687659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>
            <a:stCxn id="34" idx="6"/>
            <a:endCxn id="93" idx="1"/>
          </p:cNvCxnSpPr>
          <p:nvPr/>
        </p:nvCxnSpPr>
        <p:spPr>
          <a:xfrm>
            <a:off x="8099341" y="2224599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avec flèche 106"/>
          <p:cNvCxnSpPr>
            <a:stCxn id="35" idx="6"/>
            <a:endCxn id="94" idx="1"/>
          </p:cNvCxnSpPr>
          <p:nvPr/>
        </p:nvCxnSpPr>
        <p:spPr>
          <a:xfrm>
            <a:off x="8099341" y="2755052"/>
            <a:ext cx="2869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/>
          <p:cNvCxnSpPr>
            <a:stCxn id="36" idx="6"/>
            <a:endCxn id="95" idx="1"/>
          </p:cNvCxnSpPr>
          <p:nvPr/>
        </p:nvCxnSpPr>
        <p:spPr>
          <a:xfrm>
            <a:off x="8099341" y="3277716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/>
          <p:cNvCxnSpPr>
            <a:stCxn id="37" idx="6"/>
            <a:endCxn id="96" idx="1"/>
          </p:cNvCxnSpPr>
          <p:nvPr/>
        </p:nvCxnSpPr>
        <p:spPr>
          <a:xfrm>
            <a:off x="8099341" y="3820536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>
            <a:cxnSpLocks/>
            <a:stCxn id="38" idx="6"/>
            <a:endCxn id="97" idx="1"/>
          </p:cNvCxnSpPr>
          <p:nvPr/>
        </p:nvCxnSpPr>
        <p:spPr>
          <a:xfrm>
            <a:off x="8099341" y="4367755"/>
            <a:ext cx="2995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792C2E50-BD23-4E2D-AA4E-DFCBB171776B}"/>
              </a:ext>
            </a:extLst>
          </p:cNvPr>
          <p:cNvSpPr/>
          <p:nvPr/>
        </p:nvSpPr>
        <p:spPr>
          <a:xfrm>
            <a:off x="3259126" y="1512664"/>
            <a:ext cx="216024" cy="22040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278EC29E-1FE0-449F-A470-0F2C7FBE9B9D}"/>
              </a:ext>
            </a:extLst>
          </p:cNvPr>
          <p:cNvCxnSpPr>
            <a:cxnSpLocks/>
          </p:cNvCxnSpPr>
          <p:nvPr/>
        </p:nvCxnSpPr>
        <p:spPr>
          <a:xfrm>
            <a:off x="3575692" y="1771748"/>
            <a:ext cx="887482" cy="86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7AEB63AA-19DD-45CB-B9FB-76E0BD8E22AC}"/>
              </a:ext>
            </a:extLst>
          </p:cNvPr>
          <p:cNvCxnSpPr>
            <a:cxnSpLocks/>
          </p:cNvCxnSpPr>
          <p:nvPr/>
        </p:nvCxnSpPr>
        <p:spPr>
          <a:xfrm>
            <a:off x="3481732" y="2389244"/>
            <a:ext cx="9627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6F23F86C-26FE-42FE-9B18-8DE3604D4814}"/>
              </a:ext>
            </a:extLst>
          </p:cNvPr>
          <p:cNvCxnSpPr>
            <a:cxnSpLocks/>
          </p:cNvCxnSpPr>
          <p:nvPr/>
        </p:nvCxnSpPr>
        <p:spPr>
          <a:xfrm>
            <a:off x="3475150" y="2751636"/>
            <a:ext cx="9616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AF4526A4-98A1-4775-A48C-6C3755DAF509}"/>
              </a:ext>
            </a:extLst>
          </p:cNvPr>
          <p:cNvCxnSpPr>
            <a:cxnSpLocks/>
          </p:cNvCxnSpPr>
          <p:nvPr/>
        </p:nvCxnSpPr>
        <p:spPr>
          <a:xfrm flipV="1">
            <a:off x="3490805" y="3229544"/>
            <a:ext cx="953694" cy="96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1D64935-A9A2-4675-AFF3-8861C8B1EFB6}"/>
              </a:ext>
            </a:extLst>
          </p:cNvPr>
          <p:cNvSpPr/>
          <p:nvPr/>
        </p:nvSpPr>
        <p:spPr>
          <a:xfrm>
            <a:off x="5057906" y="1554769"/>
            <a:ext cx="216024" cy="4123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54E6962-C794-4874-B769-121D1E445A78}"/>
              </a:ext>
            </a:extLst>
          </p:cNvPr>
          <p:cNvSpPr/>
          <p:nvPr/>
        </p:nvSpPr>
        <p:spPr>
          <a:xfrm>
            <a:off x="5063598" y="2406744"/>
            <a:ext cx="216024" cy="13458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C1A72E57-AA36-4C93-87B7-5FA89380C69C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4689606" y="1687659"/>
            <a:ext cx="368300" cy="73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2BFC1FCC-E5F3-4BAD-954E-598A4782CAF6}"/>
              </a:ext>
            </a:extLst>
          </p:cNvPr>
          <p:cNvCxnSpPr>
            <a:cxnSpLocks/>
          </p:cNvCxnSpPr>
          <p:nvPr/>
        </p:nvCxnSpPr>
        <p:spPr>
          <a:xfrm flipV="1">
            <a:off x="4701647" y="1885681"/>
            <a:ext cx="356259" cy="12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3F20E001-FBD6-4CE2-B15A-EB55E65CB13A}"/>
              </a:ext>
            </a:extLst>
          </p:cNvPr>
          <p:cNvCxnSpPr>
            <a:cxnSpLocks/>
          </p:cNvCxnSpPr>
          <p:nvPr/>
        </p:nvCxnSpPr>
        <p:spPr>
          <a:xfrm>
            <a:off x="4689606" y="2352601"/>
            <a:ext cx="368300" cy="73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3B86655C-BBC2-4741-B2C9-39386A3DAD35}"/>
              </a:ext>
            </a:extLst>
          </p:cNvPr>
          <p:cNvCxnSpPr>
            <a:cxnSpLocks/>
          </p:cNvCxnSpPr>
          <p:nvPr/>
        </p:nvCxnSpPr>
        <p:spPr>
          <a:xfrm flipV="1">
            <a:off x="4717063" y="3622514"/>
            <a:ext cx="356259" cy="124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28D7E2A6-5C1F-45ED-BBF3-6B8DEC8046EF}"/>
              </a:ext>
            </a:extLst>
          </p:cNvPr>
          <p:cNvCxnSpPr>
            <a:cxnSpLocks/>
          </p:cNvCxnSpPr>
          <p:nvPr/>
        </p:nvCxnSpPr>
        <p:spPr>
          <a:xfrm>
            <a:off x="5261968" y="1802337"/>
            <a:ext cx="934970" cy="7508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B6FFA392-86B9-4BCF-86F1-9085406A0AAC}"/>
              </a:ext>
            </a:extLst>
          </p:cNvPr>
          <p:cNvCxnSpPr>
            <a:cxnSpLocks/>
          </p:cNvCxnSpPr>
          <p:nvPr/>
        </p:nvCxnSpPr>
        <p:spPr>
          <a:xfrm flipV="1">
            <a:off x="5300534" y="2588541"/>
            <a:ext cx="896404" cy="949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7DFF9F0-AA24-4B33-85F8-8BB7ED40E4A1}"/>
              </a:ext>
            </a:extLst>
          </p:cNvPr>
          <p:cNvSpPr/>
          <p:nvPr/>
        </p:nvSpPr>
        <p:spPr>
          <a:xfrm>
            <a:off x="264896" y="4141275"/>
            <a:ext cx="7482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200" b="1" dirty="0"/>
              <a:t>V(s)</a:t>
            </a:r>
            <a:r>
              <a:rPr lang="en-US" sz="1200" dirty="0"/>
              <a:t>: the value of being at that state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E111B03-AFCF-4660-9AB3-3549BD924FB2}"/>
              </a:ext>
            </a:extLst>
          </p:cNvPr>
          <p:cNvSpPr txBox="1"/>
          <p:nvPr/>
        </p:nvSpPr>
        <p:spPr>
          <a:xfrm>
            <a:off x="5484068" y="1539636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V(s)</a:t>
            </a:r>
            <a:endParaRPr lang="fr-FR" sz="12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F0B5308-51C2-449F-BC42-5C69480C2888}"/>
              </a:ext>
            </a:extLst>
          </p:cNvPr>
          <p:cNvSpPr txBox="1"/>
          <p:nvPr/>
        </p:nvSpPr>
        <p:spPr>
          <a:xfrm>
            <a:off x="5579155" y="3347357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A(</a:t>
            </a:r>
            <a:r>
              <a:rPr lang="en-US" sz="1200" dirty="0" err="1"/>
              <a:t>s,a</a:t>
            </a:r>
            <a:r>
              <a:rPr lang="en-US" sz="1200" dirty="0"/>
              <a:t>)</a:t>
            </a:r>
            <a:endParaRPr lang="fr-FR" sz="12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64D441F-4F53-4318-A0BD-9890C790E6C6}"/>
              </a:ext>
            </a:extLst>
          </p:cNvPr>
          <p:cNvSpPr txBox="1"/>
          <p:nvPr/>
        </p:nvSpPr>
        <p:spPr>
          <a:xfrm>
            <a:off x="264896" y="4325941"/>
            <a:ext cx="4657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1200" b="1" dirty="0"/>
              <a:t>A(</a:t>
            </a:r>
            <a:r>
              <a:rPr lang="en-US" sz="1200" b="1" dirty="0" err="1"/>
              <a:t>s,a</a:t>
            </a:r>
            <a:r>
              <a:rPr lang="en-US" sz="1200" b="1" dirty="0"/>
              <a:t>)</a:t>
            </a:r>
            <a:r>
              <a:rPr lang="en-US" sz="1200" dirty="0"/>
              <a:t>: the advantage of taking that action at that state </a:t>
            </a:r>
          </a:p>
        </p:txBody>
      </p:sp>
    </p:spTree>
    <p:extLst>
      <p:ext uri="{BB962C8B-B14F-4D97-AF65-F5344CB8AC3E}">
        <p14:creationId xmlns:p14="http://schemas.microsoft.com/office/powerpoint/2010/main" val="26948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  <p:bldP spid="11" grpId="0" animBg="1"/>
      <p:bldP spid="1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4" grpId="0" animBg="1"/>
      <p:bldP spid="91" grpId="0"/>
      <p:bldP spid="92" grpId="0"/>
      <p:bldP spid="93" grpId="0"/>
      <p:bldP spid="94" grpId="0"/>
      <p:bldP spid="95" grpId="0"/>
      <p:bldP spid="96" grpId="0"/>
      <p:bldP spid="97" grpId="0"/>
      <p:bldP spid="89" grpId="0" animBg="1"/>
      <p:bldP spid="66" grpId="0" animBg="1"/>
      <p:bldP spid="67" grpId="0" animBg="1"/>
      <p:bldP spid="43" grpId="0"/>
      <p:bldP spid="44" grpId="0"/>
      <p:bldP spid="45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740828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716D52-2529-4230-9B76-27D0F2427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1EC6C25-1B0C-4BA7-AC26-A09A5CFB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Results</a:t>
            </a:r>
            <a:endParaRPr lang="fr-FR" dirty="0"/>
          </a:p>
        </p:txBody>
      </p:sp>
      <p:graphicFrame>
        <p:nvGraphicFramePr>
          <p:cNvPr id="8" name="Espace réservé du contenu 7">
            <a:extLst>
              <a:ext uri="{FF2B5EF4-FFF2-40B4-BE49-F238E27FC236}">
                <a16:creationId xmlns:a16="http://schemas.microsoft.com/office/drawing/2014/main" id="{9D9ECF39-406D-48FE-9D4C-6B5FACB767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510814"/>
              </p:ext>
            </p:extLst>
          </p:nvPr>
        </p:nvGraphicFramePr>
        <p:xfrm>
          <a:off x="395536" y="987574"/>
          <a:ext cx="8136904" cy="2592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825">
                  <a:extLst>
                    <a:ext uri="{9D8B030D-6E8A-4147-A177-3AD203B41FA5}">
                      <a16:colId xmlns:a16="http://schemas.microsoft.com/office/drawing/2014/main" val="418916717"/>
                    </a:ext>
                  </a:extLst>
                </a:gridCol>
                <a:gridCol w="1852893">
                  <a:extLst>
                    <a:ext uri="{9D8B030D-6E8A-4147-A177-3AD203B41FA5}">
                      <a16:colId xmlns:a16="http://schemas.microsoft.com/office/drawing/2014/main" val="1584511174"/>
                    </a:ext>
                  </a:extLst>
                </a:gridCol>
                <a:gridCol w="1590208">
                  <a:extLst>
                    <a:ext uri="{9D8B030D-6E8A-4147-A177-3AD203B41FA5}">
                      <a16:colId xmlns:a16="http://schemas.microsoft.com/office/drawing/2014/main" val="3817308786"/>
                    </a:ext>
                  </a:extLst>
                </a:gridCol>
                <a:gridCol w="1627919">
                  <a:extLst>
                    <a:ext uri="{9D8B030D-6E8A-4147-A177-3AD203B41FA5}">
                      <a16:colId xmlns:a16="http://schemas.microsoft.com/office/drawing/2014/main" val="3772654978"/>
                    </a:ext>
                  </a:extLst>
                </a:gridCol>
                <a:gridCol w="1697059">
                  <a:extLst>
                    <a:ext uri="{9D8B030D-6E8A-4147-A177-3AD203B41FA5}">
                      <a16:colId xmlns:a16="http://schemas.microsoft.com/office/drawing/2014/main" val="2336041459"/>
                    </a:ext>
                  </a:extLst>
                </a:gridCol>
              </a:tblGrid>
              <a:tr h="381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Dataset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Model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DQN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DDQN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DUELING DDQN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154933"/>
                  </a:ext>
                </a:extLst>
              </a:tr>
              <a:tr h="3635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2D QUADRATIC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Verdana (Corps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fr-FR" sz="1100" dirty="0">
                        <a:effectLst/>
                        <a:latin typeface="Verdana (Corps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 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9576425"/>
                  </a:ext>
                </a:extLst>
              </a:tr>
              <a:tr h="185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DAS HEURISTIC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9461927"/>
                  </a:ext>
                </a:extLst>
              </a:tr>
              <a:tr h="36529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2D LOCALMINIMA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Verdana (Corps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fr-FR" sz="1100" dirty="0">
                        <a:effectLst/>
                        <a:latin typeface="Verdana (Corps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5050863"/>
                  </a:ext>
                </a:extLst>
              </a:tr>
              <a:tr h="185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DAS HEURISTIC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4517247"/>
                  </a:ext>
                </a:extLst>
              </a:tr>
              <a:tr h="185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DATASET1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Verdana (Corps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fr-FR" sz="1100" dirty="0">
                        <a:effectLst/>
                        <a:latin typeface="Verdana (Corps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3176748"/>
                  </a:ext>
                </a:extLst>
              </a:tr>
              <a:tr h="185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DAS HEURISTIC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6357814"/>
                  </a:ext>
                </a:extLst>
              </a:tr>
              <a:tr h="185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DATASET2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Verdana (Corps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fr-FR" sz="1100" dirty="0">
                        <a:effectLst/>
                        <a:latin typeface="Verdana (Corps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8378433"/>
                  </a:ext>
                </a:extLst>
              </a:tr>
              <a:tr h="185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DAS HEURISTIC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3888616"/>
                  </a:ext>
                </a:extLst>
              </a:tr>
              <a:tr h="185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>
                        <a:effectLst/>
                        <a:latin typeface="Verdana (Corps)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1977843"/>
                  </a:ext>
                </a:extLst>
              </a:tr>
              <a:tr h="185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 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955128"/>
                  </a:ext>
                </a:extLst>
              </a:tr>
            </a:tbl>
          </a:graphicData>
        </a:graphic>
      </p:graphicFrame>
      <p:pic>
        <p:nvPicPr>
          <p:cNvPr id="14" name="Graphique 13" descr="Coche">
            <a:extLst>
              <a:ext uri="{FF2B5EF4-FFF2-40B4-BE49-F238E27FC236}">
                <a16:creationId xmlns:a16="http://schemas.microsoft.com/office/drawing/2014/main" id="{D9D746B8-F67A-4D56-A1CB-3A65B15DA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810" y="1414620"/>
            <a:ext cx="246178" cy="246178"/>
          </a:xfrm>
          <a:prstGeom prst="rect">
            <a:avLst/>
          </a:prstGeom>
        </p:spPr>
      </p:pic>
      <p:pic>
        <p:nvPicPr>
          <p:cNvPr id="15" name="Graphique 14" descr="Coche">
            <a:extLst>
              <a:ext uri="{FF2B5EF4-FFF2-40B4-BE49-F238E27FC236}">
                <a16:creationId xmlns:a16="http://schemas.microsoft.com/office/drawing/2014/main" id="{12595114-D8CC-4490-AFED-11B75F8696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8088" y="1394913"/>
            <a:ext cx="246178" cy="246178"/>
          </a:xfrm>
          <a:prstGeom prst="rect">
            <a:avLst/>
          </a:prstGeom>
        </p:spPr>
      </p:pic>
      <p:pic>
        <p:nvPicPr>
          <p:cNvPr id="16" name="Graphique 15" descr="Coche">
            <a:extLst>
              <a:ext uri="{FF2B5EF4-FFF2-40B4-BE49-F238E27FC236}">
                <a16:creationId xmlns:a16="http://schemas.microsoft.com/office/drawing/2014/main" id="{8F556D1D-7C78-481F-95E9-FEFBADF44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333" y="1414619"/>
            <a:ext cx="246179" cy="246179"/>
          </a:xfrm>
          <a:prstGeom prst="rect">
            <a:avLst/>
          </a:prstGeom>
        </p:spPr>
      </p:pic>
      <p:pic>
        <p:nvPicPr>
          <p:cNvPr id="17" name="Graphique 16" descr="Coche">
            <a:extLst>
              <a:ext uri="{FF2B5EF4-FFF2-40B4-BE49-F238E27FC236}">
                <a16:creationId xmlns:a16="http://schemas.microsoft.com/office/drawing/2014/main" id="{030948BD-45E9-453A-BD51-9D8143645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810" y="1706575"/>
            <a:ext cx="246178" cy="246178"/>
          </a:xfrm>
          <a:prstGeom prst="rect">
            <a:avLst/>
          </a:prstGeom>
        </p:spPr>
      </p:pic>
      <p:pic>
        <p:nvPicPr>
          <p:cNvPr id="18" name="Graphique 17" descr="Coche">
            <a:extLst>
              <a:ext uri="{FF2B5EF4-FFF2-40B4-BE49-F238E27FC236}">
                <a16:creationId xmlns:a16="http://schemas.microsoft.com/office/drawing/2014/main" id="{6795819D-6173-4802-A204-115FAB18C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112" y="1706575"/>
            <a:ext cx="254781" cy="254781"/>
          </a:xfrm>
          <a:prstGeom prst="rect">
            <a:avLst/>
          </a:prstGeom>
        </p:spPr>
      </p:pic>
      <p:pic>
        <p:nvPicPr>
          <p:cNvPr id="19" name="Graphique 18" descr="Coche">
            <a:extLst>
              <a:ext uri="{FF2B5EF4-FFF2-40B4-BE49-F238E27FC236}">
                <a16:creationId xmlns:a16="http://schemas.microsoft.com/office/drawing/2014/main" id="{3CED05DA-CF4F-467E-9365-DF3C1A4F03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333" y="1686925"/>
            <a:ext cx="241176" cy="241176"/>
          </a:xfrm>
          <a:prstGeom prst="rect">
            <a:avLst/>
          </a:prstGeom>
        </p:spPr>
      </p:pic>
      <p:pic>
        <p:nvPicPr>
          <p:cNvPr id="20" name="Graphique 19" descr="Coche">
            <a:extLst>
              <a:ext uri="{FF2B5EF4-FFF2-40B4-BE49-F238E27FC236}">
                <a16:creationId xmlns:a16="http://schemas.microsoft.com/office/drawing/2014/main" id="{2174F220-A7BD-4062-A36F-87FD34A522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810" y="2232299"/>
            <a:ext cx="246178" cy="246178"/>
          </a:xfrm>
          <a:prstGeom prst="rect">
            <a:avLst/>
          </a:prstGeom>
        </p:spPr>
      </p:pic>
      <p:pic>
        <p:nvPicPr>
          <p:cNvPr id="21" name="Graphique 20" descr="Coche">
            <a:extLst>
              <a:ext uri="{FF2B5EF4-FFF2-40B4-BE49-F238E27FC236}">
                <a16:creationId xmlns:a16="http://schemas.microsoft.com/office/drawing/2014/main" id="{B6A56384-E7A0-4D95-871E-2115A91A9B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8088" y="2232299"/>
            <a:ext cx="246178" cy="246178"/>
          </a:xfrm>
          <a:prstGeom prst="rect">
            <a:avLst/>
          </a:prstGeom>
        </p:spPr>
      </p:pic>
      <p:pic>
        <p:nvPicPr>
          <p:cNvPr id="22" name="Graphique 21" descr="Coche">
            <a:extLst>
              <a:ext uri="{FF2B5EF4-FFF2-40B4-BE49-F238E27FC236}">
                <a16:creationId xmlns:a16="http://schemas.microsoft.com/office/drawing/2014/main" id="{F8F2870F-327A-47F6-B00D-0CCAD047E3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4736" y="2232299"/>
            <a:ext cx="246178" cy="246178"/>
          </a:xfrm>
          <a:prstGeom prst="rect">
            <a:avLst/>
          </a:prstGeom>
        </p:spPr>
      </p:pic>
      <p:pic>
        <p:nvPicPr>
          <p:cNvPr id="24" name="Graphique 23" descr="Coche">
            <a:extLst>
              <a:ext uri="{FF2B5EF4-FFF2-40B4-BE49-F238E27FC236}">
                <a16:creationId xmlns:a16="http://schemas.microsoft.com/office/drawing/2014/main" id="{DDD36101-AC57-4F7B-B345-0BB098B8BD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2737" y="2943692"/>
            <a:ext cx="246178" cy="246178"/>
          </a:xfrm>
          <a:prstGeom prst="rect">
            <a:avLst/>
          </a:prstGeom>
        </p:spPr>
      </p:pic>
      <p:pic>
        <p:nvPicPr>
          <p:cNvPr id="30" name="Graphique 29" descr="Coche">
            <a:extLst>
              <a:ext uri="{FF2B5EF4-FFF2-40B4-BE49-F238E27FC236}">
                <a16:creationId xmlns:a16="http://schemas.microsoft.com/office/drawing/2014/main" id="{4CFA4182-C7C0-4B06-B5FB-F7EA7D00CA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2854" y="2934936"/>
            <a:ext cx="246178" cy="246178"/>
          </a:xfrm>
          <a:prstGeom prst="rect">
            <a:avLst/>
          </a:prstGeom>
        </p:spPr>
      </p:pic>
      <p:pic>
        <p:nvPicPr>
          <p:cNvPr id="31" name="Graphique 30" descr="Coche">
            <a:extLst>
              <a:ext uri="{FF2B5EF4-FFF2-40B4-BE49-F238E27FC236}">
                <a16:creationId xmlns:a16="http://schemas.microsoft.com/office/drawing/2014/main" id="{5128BCFA-580F-4E81-A3C6-6A166F5A8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2319" y="2458980"/>
            <a:ext cx="246178" cy="246178"/>
          </a:xfrm>
          <a:prstGeom prst="rect">
            <a:avLst/>
          </a:prstGeom>
        </p:spPr>
      </p:pic>
      <p:pic>
        <p:nvPicPr>
          <p:cNvPr id="38" name="Graphique 37" descr="Coche">
            <a:extLst>
              <a:ext uri="{FF2B5EF4-FFF2-40B4-BE49-F238E27FC236}">
                <a16:creationId xmlns:a16="http://schemas.microsoft.com/office/drawing/2014/main" id="{C03F7637-35C8-4685-B954-D7FD564F7A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7001" y="2615233"/>
            <a:ext cx="246178" cy="246178"/>
          </a:xfrm>
          <a:prstGeom prst="rect">
            <a:avLst/>
          </a:prstGeom>
        </p:spPr>
      </p:pic>
      <p:pic>
        <p:nvPicPr>
          <p:cNvPr id="39" name="Graphique 38" descr="Coche">
            <a:extLst>
              <a:ext uri="{FF2B5EF4-FFF2-40B4-BE49-F238E27FC236}">
                <a16:creationId xmlns:a16="http://schemas.microsoft.com/office/drawing/2014/main" id="{E06F1286-85F4-4A79-AEDD-A7B830A333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8800" y="2593387"/>
            <a:ext cx="246178" cy="246178"/>
          </a:xfrm>
          <a:prstGeom prst="rect">
            <a:avLst/>
          </a:prstGeom>
        </p:spPr>
      </p:pic>
      <p:pic>
        <p:nvPicPr>
          <p:cNvPr id="40" name="Graphique 39" descr="Coche">
            <a:extLst>
              <a:ext uri="{FF2B5EF4-FFF2-40B4-BE49-F238E27FC236}">
                <a16:creationId xmlns:a16="http://schemas.microsoft.com/office/drawing/2014/main" id="{CE4E63B6-E8E7-4683-9EBE-998A0005E2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4310" y="2789956"/>
            <a:ext cx="246178" cy="246178"/>
          </a:xfrm>
          <a:prstGeom prst="rect">
            <a:avLst/>
          </a:prstGeom>
        </p:spPr>
      </p:pic>
      <p:pic>
        <p:nvPicPr>
          <p:cNvPr id="41" name="Graphique 40" descr="Coche">
            <a:extLst>
              <a:ext uri="{FF2B5EF4-FFF2-40B4-BE49-F238E27FC236}">
                <a16:creationId xmlns:a16="http://schemas.microsoft.com/office/drawing/2014/main" id="{D86C772B-20A0-4664-B250-BA31ACF834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5112" y="2771795"/>
            <a:ext cx="246178" cy="246178"/>
          </a:xfrm>
          <a:prstGeom prst="rect">
            <a:avLst/>
          </a:prstGeom>
        </p:spPr>
      </p:pic>
      <p:pic>
        <p:nvPicPr>
          <p:cNvPr id="42" name="Graphique 41" descr="Coche">
            <a:extLst>
              <a:ext uri="{FF2B5EF4-FFF2-40B4-BE49-F238E27FC236}">
                <a16:creationId xmlns:a16="http://schemas.microsoft.com/office/drawing/2014/main" id="{7D0CD05B-4DAA-45DD-853B-276669E168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2422" y="2985128"/>
            <a:ext cx="246178" cy="246178"/>
          </a:xfrm>
          <a:prstGeom prst="rect">
            <a:avLst/>
          </a:prstGeom>
        </p:spPr>
      </p:pic>
      <p:pic>
        <p:nvPicPr>
          <p:cNvPr id="43" name="Graphique 42" descr="Coche">
            <a:extLst>
              <a:ext uri="{FF2B5EF4-FFF2-40B4-BE49-F238E27FC236}">
                <a16:creationId xmlns:a16="http://schemas.microsoft.com/office/drawing/2014/main" id="{7FC85303-F56A-4EC8-BEA3-D48F94B07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2197" y="2418846"/>
            <a:ext cx="246178" cy="246178"/>
          </a:xfrm>
          <a:prstGeom prst="rect">
            <a:avLst/>
          </a:prstGeom>
        </p:spPr>
      </p:pic>
      <p:pic>
        <p:nvPicPr>
          <p:cNvPr id="44" name="Graphique 43" descr="Coche">
            <a:extLst>
              <a:ext uri="{FF2B5EF4-FFF2-40B4-BE49-F238E27FC236}">
                <a16:creationId xmlns:a16="http://schemas.microsoft.com/office/drawing/2014/main" id="{0F0C30C1-CFB8-4295-8CA8-8E9DA1B074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8760" y="2381318"/>
            <a:ext cx="246178" cy="246178"/>
          </a:xfrm>
          <a:prstGeom prst="rect">
            <a:avLst/>
          </a:prstGeom>
        </p:spPr>
      </p:pic>
      <p:pic>
        <p:nvPicPr>
          <p:cNvPr id="45" name="Graphique 44" descr="Coche">
            <a:extLst>
              <a:ext uri="{FF2B5EF4-FFF2-40B4-BE49-F238E27FC236}">
                <a16:creationId xmlns:a16="http://schemas.microsoft.com/office/drawing/2014/main" id="{F5697940-0D4B-46E5-95AB-829AF88C01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3318" y="2634260"/>
            <a:ext cx="246178" cy="246178"/>
          </a:xfrm>
          <a:prstGeom prst="rect">
            <a:avLst/>
          </a:prstGeom>
        </p:spPr>
      </p:pic>
      <p:pic>
        <p:nvPicPr>
          <p:cNvPr id="46" name="Graphique 45" descr="Coche">
            <a:extLst>
              <a:ext uri="{FF2B5EF4-FFF2-40B4-BE49-F238E27FC236}">
                <a16:creationId xmlns:a16="http://schemas.microsoft.com/office/drawing/2014/main" id="{4C21875E-0F8B-42EC-9640-9EE414B30B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2197" y="1988650"/>
            <a:ext cx="246178" cy="246178"/>
          </a:xfrm>
          <a:prstGeom prst="rect">
            <a:avLst/>
          </a:prstGeom>
        </p:spPr>
      </p:pic>
      <p:pic>
        <p:nvPicPr>
          <p:cNvPr id="47" name="Graphique 46" descr="Coche">
            <a:extLst>
              <a:ext uri="{FF2B5EF4-FFF2-40B4-BE49-F238E27FC236}">
                <a16:creationId xmlns:a16="http://schemas.microsoft.com/office/drawing/2014/main" id="{8CF85AF3-602B-4B79-8ABF-BAE806843E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333" y="1939634"/>
            <a:ext cx="246178" cy="246178"/>
          </a:xfrm>
          <a:prstGeom prst="rect">
            <a:avLst/>
          </a:prstGeom>
        </p:spPr>
      </p:pic>
      <p:pic>
        <p:nvPicPr>
          <p:cNvPr id="48" name="Graphique 47" descr="Coche">
            <a:extLst>
              <a:ext uri="{FF2B5EF4-FFF2-40B4-BE49-F238E27FC236}">
                <a16:creationId xmlns:a16="http://schemas.microsoft.com/office/drawing/2014/main" id="{4D2DDA9F-9274-4A35-B71A-75FB04AF47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4309" y="1972332"/>
            <a:ext cx="246178" cy="246178"/>
          </a:xfrm>
          <a:prstGeom prst="rect">
            <a:avLst/>
          </a:prstGeom>
        </p:spPr>
      </p:pic>
      <p:pic>
        <p:nvPicPr>
          <p:cNvPr id="49" name="Graphique 48" descr="Coche">
            <a:extLst>
              <a:ext uri="{FF2B5EF4-FFF2-40B4-BE49-F238E27FC236}">
                <a16:creationId xmlns:a16="http://schemas.microsoft.com/office/drawing/2014/main" id="{402074C7-82DE-46A5-B772-007417E754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7006" y="2806582"/>
            <a:ext cx="246178" cy="2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74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A428CD-2536-44AF-A745-6FB6405CD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51600BD-94A4-417D-B734-16C0BB64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Dataset1</a:t>
            </a: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F9C3D16E-0245-4426-A9EE-4760D6FD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00" y="1131590"/>
            <a:ext cx="8748000" cy="3474900"/>
          </a:xfrm>
        </p:spPr>
        <p:txBody>
          <a:bodyPr/>
          <a:lstStyle/>
          <a:p>
            <a:endParaRPr lang="en-US" dirty="0"/>
          </a:p>
          <a:p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C1CC4A-51E7-474E-A5DD-F63168B1CA68}"/>
              </a:ext>
            </a:extLst>
          </p:cNvPr>
          <p:cNvSpPr txBox="1"/>
          <p:nvPr/>
        </p:nvSpPr>
        <p:spPr>
          <a:xfrm>
            <a:off x="216488" y="1851670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Baseline</a:t>
            </a:r>
            <a:endParaRPr lang="fr-FR" sz="10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3BF07EB-110E-4E04-9EEB-513421159C9C}"/>
              </a:ext>
            </a:extLst>
          </p:cNvPr>
          <p:cNvSpPr txBox="1"/>
          <p:nvPr/>
        </p:nvSpPr>
        <p:spPr>
          <a:xfrm>
            <a:off x="373582" y="3480661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DAS</a:t>
            </a:r>
            <a:endParaRPr lang="fr-FR" sz="1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AB8A430-B75F-4FB9-B2B7-885B7F80A768}"/>
              </a:ext>
            </a:extLst>
          </p:cNvPr>
          <p:cNvSpPr txBox="1"/>
          <p:nvPr/>
        </p:nvSpPr>
        <p:spPr>
          <a:xfrm>
            <a:off x="4479634" y="5387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DDQN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CD70188-532E-42FF-A3AD-E095AC8BBD7E}"/>
              </a:ext>
            </a:extLst>
          </p:cNvPr>
          <p:cNvSpPr txBox="1"/>
          <p:nvPr/>
        </p:nvSpPr>
        <p:spPr>
          <a:xfrm>
            <a:off x="6984728" y="583433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DUELING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7DE962B-945C-4082-A152-D84C5A329D65}"/>
              </a:ext>
            </a:extLst>
          </p:cNvPr>
          <p:cNvSpPr txBox="1"/>
          <p:nvPr/>
        </p:nvSpPr>
        <p:spPr>
          <a:xfrm>
            <a:off x="1835696" y="611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DQN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183265B-FBCD-48A5-A700-91476D871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836" y="1023734"/>
            <a:ext cx="2633464" cy="17556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8664344-A05E-4EAD-A97F-A8785F61C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776845"/>
            <a:ext cx="2633464" cy="17556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3D8B06F-333D-45E1-A77D-ACFC115C0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09" y="946265"/>
            <a:ext cx="2716214" cy="181080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4F51957-5530-4687-BFC7-FE04538B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79" y="2660830"/>
            <a:ext cx="2536600" cy="187165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03E0DF1-137A-469B-A268-BA6ECA540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58" y="2726271"/>
            <a:ext cx="2633465" cy="187552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A1CA1DB-9132-4253-8219-00B6181D90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093722"/>
            <a:ext cx="2273845" cy="16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20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A428CD-2536-44AF-A745-6FB6405CD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C51600BD-94A4-417D-B734-16C0BB64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Dataset2</a:t>
            </a:r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F9C3D16E-0245-4426-A9EE-4760D6FD1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00" y="1131590"/>
            <a:ext cx="8748000" cy="3474900"/>
          </a:xfrm>
        </p:spPr>
        <p:txBody>
          <a:bodyPr/>
          <a:lstStyle/>
          <a:p>
            <a:endParaRPr lang="en-US" dirty="0"/>
          </a:p>
          <a:p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5C1CC4A-51E7-474E-A5DD-F63168B1CA68}"/>
              </a:ext>
            </a:extLst>
          </p:cNvPr>
          <p:cNvSpPr txBox="1"/>
          <p:nvPr/>
        </p:nvSpPr>
        <p:spPr>
          <a:xfrm>
            <a:off x="216488" y="1851670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Baseline</a:t>
            </a:r>
            <a:endParaRPr lang="fr-FR" sz="10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3BF07EB-110E-4E04-9EEB-513421159C9C}"/>
              </a:ext>
            </a:extLst>
          </p:cNvPr>
          <p:cNvSpPr txBox="1"/>
          <p:nvPr/>
        </p:nvSpPr>
        <p:spPr>
          <a:xfrm>
            <a:off x="323528" y="3435846"/>
            <a:ext cx="460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DAS</a:t>
            </a:r>
            <a:endParaRPr lang="fr-FR" sz="10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AB8A430-B75F-4FB9-B2B7-885B7F80A768}"/>
              </a:ext>
            </a:extLst>
          </p:cNvPr>
          <p:cNvSpPr txBox="1"/>
          <p:nvPr/>
        </p:nvSpPr>
        <p:spPr>
          <a:xfrm>
            <a:off x="4479634" y="538756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DDQN</a:t>
            </a:r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CD70188-532E-42FF-A3AD-E095AC8BBD7E}"/>
              </a:ext>
            </a:extLst>
          </p:cNvPr>
          <p:cNvSpPr txBox="1"/>
          <p:nvPr/>
        </p:nvSpPr>
        <p:spPr>
          <a:xfrm>
            <a:off x="6984728" y="583433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DUELING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7DE962B-945C-4082-A152-D84C5A329D65}"/>
              </a:ext>
            </a:extLst>
          </p:cNvPr>
          <p:cNvSpPr txBox="1"/>
          <p:nvPr/>
        </p:nvSpPr>
        <p:spPr>
          <a:xfrm>
            <a:off x="1835696" y="61101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DQN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DB6503-1315-4D5E-B5CE-7F0710BEF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60" y="980343"/>
            <a:ext cx="2431869" cy="192297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10D4AD-2326-4818-9D10-A09F88677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71" y="2819065"/>
            <a:ext cx="2476293" cy="17447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465D1C6-7BC4-4621-A9AB-33473B892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95" y="2809709"/>
            <a:ext cx="2558193" cy="17447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301C60D-37BC-4AFD-8489-6DCA12810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95" y="1043058"/>
            <a:ext cx="2617074" cy="17447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9B37C85-EF11-4285-B0AE-E46A11275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48" y="2839527"/>
            <a:ext cx="2682750" cy="17885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35F1D08C-70BD-4758-90FC-11B493E75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81" y="981497"/>
            <a:ext cx="2617074" cy="17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05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A7C9C46-FD11-4C5C-9D24-437607036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Tuning of hyperparameters with DAS model on Dueling Network</a:t>
            </a:r>
          </a:p>
          <a:p>
            <a:r>
              <a:rPr lang="en-US" sz="2000" dirty="0"/>
              <a:t>New Agents: Double DQN with Prioritized Experience Replay</a:t>
            </a:r>
          </a:p>
          <a:p>
            <a:r>
              <a:rPr lang="en-US" sz="2000" dirty="0"/>
              <a:t>Multi starts test for Dueling Network</a:t>
            </a:r>
          </a:p>
          <a:p>
            <a:r>
              <a:rPr lang="en-US" sz="2000" dirty="0"/>
              <a:t>Combination of classification model(RNN, LSTM) to complete Deep Reinforcement Learning Model.</a:t>
            </a:r>
            <a:endParaRPr lang="fr-FR" sz="2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AA5AA10-DE9C-4086-994E-F7D3FFFDA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C7EFFCE-B9D3-4609-81AB-C20A137E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5217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9" y="1753069"/>
            <a:ext cx="4950000" cy="1656184"/>
          </a:xfrm>
        </p:spPr>
        <p:txBody>
          <a:bodyPr anchor="t"/>
          <a:lstStyle/>
          <a:p>
            <a:r>
              <a:rPr lang="en-US" dirty="0"/>
              <a:t>Thanks</a:t>
            </a:r>
            <a:br>
              <a:rPr lang="en-US" dirty="0"/>
            </a:br>
            <a:br>
              <a:rPr lang="en-US" sz="1200" dirty="0"/>
            </a:br>
            <a:r>
              <a:rPr lang="en-US" sz="1200" b="0" dirty="0"/>
              <a:t>For more information please contact:</a:t>
            </a:r>
            <a:br>
              <a:rPr lang="en-US" sz="1200" b="0" dirty="0"/>
            </a:br>
            <a:r>
              <a:rPr lang="en-US" sz="1200" b="0" dirty="0"/>
              <a:t>T+ 33 1 98765432</a:t>
            </a:r>
            <a:br>
              <a:rPr lang="en-US" sz="1200" b="0" dirty="0"/>
            </a:br>
            <a:r>
              <a:rPr lang="en-US" sz="1200" b="0" dirty="0"/>
              <a:t>F+ 33 1 88888888</a:t>
            </a:r>
            <a:br>
              <a:rPr lang="en-US" sz="1200" b="0" dirty="0"/>
            </a:br>
            <a:r>
              <a:rPr lang="en-US" sz="1200" b="0" dirty="0"/>
              <a:t>M+ 33 6 44445678</a:t>
            </a:r>
            <a:br>
              <a:rPr lang="en-US" sz="1200" b="0" dirty="0"/>
            </a:br>
            <a:r>
              <a:rPr lang="en-US" sz="1200" b="0" dirty="0"/>
              <a:t>firstname.lastname@atos.net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0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èche courbée vers la droite 15"/>
          <p:cNvSpPr/>
          <p:nvPr/>
        </p:nvSpPr>
        <p:spPr>
          <a:xfrm rot="209289">
            <a:off x="2557826" y="1715666"/>
            <a:ext cx="725728" cy="213607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432048"/>
          </a:xfrm>
        </p:spPr>
        <p:txBody>
          <a:bodyPr/>
          <a:lstStyle/>
          <a:p>
            <a:r>
              <a:rPr lang="en-US" dirty="0"/>
              <a:t>Machine Learning tasks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48550" y="568212"/>
            <a:ext cx="288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6" name="Ellipse 5"/>
          <p:cNvSpPr/>
          <p:nvPr/>
        </p:nvSpPr>
        <p:spPr>
          <a:xfrm>
            <a:off x="3159897" y="1252990"/>
            <a:ext cx="2160240" cy="1152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Environment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253880" y="3288840"/>
            <a:ext cx="1972273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13" name="Flèche courbée vers la droite 12"/>
          <p:cNvSpPr/>
          <p:nvPr/>
        </p:nvSpPr>
        <p:spPr>
          <a:xfrm rot="11000984">
            <a:off x="5277749" y="1696797"/>
            <a:ext cx="569983" cy="21602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796136" y="259225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380459" y="2322040"/>
            <a:ext cx="1002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State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reward</a:t>
            </a:r>
          </a:p>
        </p:txBody>
      </p:sp>
    </p:spTree>
    <p:extLst>
      <p:ext uri="{BB962C8B-B14F-4D97-AF65-F5344CB8AC3E}">
        <p14:creationId xmlns:p14="http://schemas.microsoft.com/office/powerpoint/2010/main" val="14625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3" grpId="0" animBg="1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reinforcement learning</a:t>
            </a:r>
          </a:p>
        </p:txBody>
      </p:sp>
      <p:sp>
        <p:nvSpPr>
          <p:cNvPr id="7" name="AutoShape 10" descr="Résultat de recherche d'images pour &quot;primeur&quot;"/>
          <p:cNvSpPr>
            <a:spLocks noChangeAspect="1" noChangeArrowheads="1"/>
          </p:cNvSpPr>
          <p:nvPr/>
        </p:nvSpPr>
        <p:spPr bwMode="auto">
          <a:xfrm>
            <a:off x="155575" y="-1608138"/>
            <a:ext cx="448627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2" descr="Résultat de recherche d'images pour &quot;primeur&quot;"/>
          <p:cNvSpPr>
            <a:spLocks noChangeAspect="1" noChangeArrowheads="1"/>
          </p:cNvSpPr>
          <p:nvPr/>
        </p:nvSpPr>
        <p:spPr bwMode="auto">
          <a:xfrm>
            <a:off x="307975" y="-1455738"/>
            <a:ext cx="4486275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" name="Connecteur droit avec flèche 13"/>
          <p:cNvCxnSpPr>
            <a:cxnSpLocks/>
            <a:endCxn id="26" idx="1"/>
          </p:cNvCxnSpPr>
          <p:nvPr/>
        </p:nvCxnSpPr>
        <p:spPr>
          <a:xfrm flipV="1">
            <a:off x="2362623" y="1855236"/>
            <a:ext cx="1539844" cy="805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cxnSpLocks/>
          </p:cNvCxnSpPr>
          <p:nvPr/>
        </p:nvCxnSpPr>
        <p:spPr>
          <a:xfrm>
            <a:off x="2349995" y="2654437"/>
            <a:ext cx="1591710" cy="9220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43877" y="3516469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How to get to the other </a:t>
            </a:r>
          </a:p>
          <a:p>
            <a:r>
              <a:rPr lang="en-US" sz="1200" dirty="0"/>
              <a:t>side ?</a:t>
            </a:r>
          </a:p>
        </p:txBody>
      </p:sp>
      <p:cxnSp>
        <p:nvCxnSpPr>
          <p:cNvPr id="19" name="Connecteur droit avec flèche 18"/>
          <p:cNvCxnSpPr>
            <a:cxnSpLocks/>
          </p:cNvCxnSpPr>
          <p:nvPr/>
        </p:nvCxnSpPr>
        <p:spPr>
          <a:xfrm>
            <a:off x="5164959" y="1820134"/>
            <a:ext cx="498200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cxnSpLocks/>
          </p:cNvCxnSpPr>
          <p:nvPr/>
        </p:nvCxnSpPr>
        <p:spPr>
          <a:xfrm>
            <a:off x="5220072" y="3654968"/>
            <a:ext cx="475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Résultat de recherche d'images pour &quot;happy smiley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25" y="1495894"/>
            <a:ext cx="865718" cy="77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8" descr="Résultat de recherche d'images pour &quot;sad smiley png&quot;"/>
          <p:cNvSpPr>
            <a:spLocks noChangeAspect="1" noChangeArrowheads="1"/>
          </p:cNvSpPr>
          <p:nvPr/>
        </p:nvSpPr>
        <p:spPr bwMode="auto">
          <a:xfrm>
            <a:off x="155575" y="-1728788"/>
            <a:ext cx="3609975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20" descr="Résultat de recherche d'images pour &quot;sad smiley png&quot;"/>
          <p:cNvSpPr>
            <a:spLocks noChangeAspect="1" noChangeArrowheads="1"/>
          </p:cNvSpPr>
          <p:nvPr/>
        </p:nvSpPr>
        <p:spPr bwMode="auto">
          <a:xfrm>
            <a:off x="307975" y="-1576388"/>
            <a:ext cx="3609975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2" name="Picture 24" descr="Résultat de recherche d'images pour &quot;sad smiley p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43" y="3245154"/>
            <a:ext cx="786099" cy="78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662057D-5A12-4890-8091-E97CD526A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97" y="3165957"/>
            <a:ext cx="1150635" cy="77973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0209DC0-C9F2-4229-958E-E93DF97A8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467" y="1469944"/>
            <a:ext cx="1389613" cy="77058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959AC5F-0712-4175-9ADC-02D1ECDD3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698987" y="2390215"/>
            <a:ext cx="438215" cy="922077"/>
          </a:xfrm>
          <a:prstGeom prst="rect">
            <a:avLst/>
          </a:prstGeom>
        </p:spPr>
      </p:pic>
      <p:pic>
        <p:nvPicPr>
          <p:cNvPr id="2049" name="Image 2048">
            <a:extLst>
              <a:ext uri="{FF2B5EF4-FFF2-40B4-BE49-F238E27FC236}">
                <a16:creationId xmlns:a16="http://schemas.microsoft.com/office/drawing/2014/main" id="{CEBF5C7A-F3E5-4762-AD56-70059755B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68" y="1005678"/>
            <a:ext cx="2236430" cy="1252401"/>
          </a:xfrm>
          <a:prstGeom prst="rect">
            <a:avLst/>
          </a:prstGeom>
        </p:spPr>
      </p:pic>
      <p:sp>
        <p:nvSpPr>
          <p:cNvPr id="2050" name="ZoneTexte 2049">
            <a:extLst>
              <a:ext uri="{FF2B5EF4-FFF2-40B4-BE49-F238E27FC236}">
                <a16:creationId xmlns:a16="http://schemas.microsoft.com/office/drawing/2014/main" id="{9DD13012-4912-40E0-AA17-19B39EC42649}"/>
              </a:ext>
            </a:extLst>
          </p:cNvPr>
          <p:cNvSpPr txBox="1"/>
          <p:nvPr/>
        </p:nvSpPr>
        <p:spPr>
          <a:xfrm>
            <a:off x="6107661" y="4227934"/>
            <a:ext cx="2163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inspired by: </a:t>
            </a:r>
            <a:r>
              <a:rPr lang="en-US" sz="1200" dirty="0" err="1"/>
              <a:t>Matieu</a:t>
            </a:r>
            <a:r>
              <a:rPr lang="en-US" sz="1200" dirty="0"/>
              <a:t> </a:t>
            </a:r>
            <a:r>
              <a:rPr lang="en-US" sz="1200" dirty="0" err="1"/>
              <a:t>Pister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0466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400974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240300" y="1150978"/>
                <a:ext cx="8748000" cy="1388959"/>
              </a:xfrm>
            </p:spPr>
            <p:txBody>
              <a:bodyPr/>
              <a:lstStyle/>
              <a:p>
                <a:r>
                  <a:rPr lang="en-US" dirty="0"/>
                  <a:t>Q-Table : size of states x number of actions (all zeros)</a:t>
                </a:r>
              </a:p>
              <a:p>
                <a:endParaRPr lang="en-US" dirty="0"/>
              </a:p>
              <a:p>
                <a:r>
                  <a:rPr lang="en-US" dirty="0"/>
                  <a:t>Bellmans Equation: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fr-FR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𝛾</m:t>
                    </m:r>
                    <m:func>
                      <m:func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ea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𝑎𝑐𝑡𝑖𝑜𝑛𝑠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[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dirty="0"/>
                  <a:t> (update rule)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0300" y="1150978"/>
                <a:ext cx="8748000" cy="1388959"/>
              </a:xfrm>
              <a:blipFill>
                <a:blip r:embed="rId2"/>
                <a:stretch>
                  <a:fillRect l="-767" t="-3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: Training</a:t>
            </a:r>
          </a:p>
        </p:txBody>
      </p:sp>
      <p:sp>
        <p:nvSpPr>
          <p:cNvPr id="5" name="Accolade ouvrante 4"/>
          <p:cNvSpPr/>
          <p:nvPr/>
        </p:nvSpPr>
        <p:spPr>
          <a:xfrm rot="16200000">
            <a:off x="3432099" y="2136623"/>
            <a:ext cx="144016" cy="360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colade ouvrante 5"/>
          <p:cNvSpPr/>
          <p:nvPr/>
        </p:nvSpPr>
        <p:spPr>
          <a:xfrm rot="16200000">
            <a:off x="4644008" y="1420736"/>
            <a:ext cx="351656" cy="17918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3131840" y="255980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Immediate</a:t>
            </a:r>
          </a:p>
          <a:p>
            <a:pPr algn="ctr"/>
            <a:r>
              <a:rPr lang="en-US" sz="1200" dirty="0"/>
              <a:t>reward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439988" y="2535315"/>
            <a:ext cx="759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Future</a:t>
            </a:r>
          </a:p>
          <a:p>
            <a:pPr algn="ctr"/>
            <a:r>
              <a:rPr lang="en-US" sz="1200" dirty="0"/>
              <a:t>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0F4FF92-720B-4A65-A5AD-D095770E4230}"/>
                  </a:ext>
                </a:extLst>
              </p:cNvPr>
              <p:cNvSpPr/>
              <p:nvPr/>
            </p:nvSpPr>
            <p:spPr>
              <a:xfrm>
                <a:off x="456415" y="3291830"/>
                <a:ext cx="7356036" cy="857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b="1" dirty="0">
                    <a:latin typeface="Cambria Math"/>
                  </a:rPr>
                  <a:t>Episode</a:t>
                </a:r>
                <a:r>
                  <a:rPr lang="fr-FR" sz="1400" dirty="0">
                    <a:latin typeface="Cambria Math"/>
                  </a:rPr>
                  <a:t> = 50 </a:t>
                </a:r>
                <a:r>
                  <a:rPr lang="fr-FR" sz="1400" dirty="0" err="1">
                    <a:latin typeface="Cambria Math"/>
                  </a:rPr>
                  <a:t>iterations</a:t>
                </a:r>
                <a:r>
                  <a:rPr lang="fr-FR" sz="1400" dirty="0">
                    <a:latin typeface="Cambria Math"/>
                  </a:rPr>
                  <a:t> :</a:t>
                </a:r>
              </a:p>
              <a:p>
                <a:r>
                  <a:rPr lang="fr-FR" sz="1400" b="1" dirty="0">
                    <a:latin typeface="Cambria Math"/>
                  </a:rPr>
                  <a:t>Initial state</a:t>
                </a:r>
                <a:r>
                  <a:rPr lang="fr-FR" sz="1400" dirty="0">
                    <a:latin typeface="Cambria Math"/>
                  </a:rPr>
                  <a:t>:  (</a:t>
                </a:r>
                <a:r>
                  <a:rPr lang="fr-FR" sz="1400" dirty="0" err="1">
                    <a:latin typeface="Cambria Math"/>
                  </a:rPr>
                  <a:t>fixed</a:t>
                </a:r>
                <a:r>
                  <a:rPr lang="fr-FR" sz="1400" dirty="0">
                    <a:latin typeface="Cambria Math"/>
                  </a:rPr>
                  <a:t> point)</a:t>
                </a:r>
              </a:p>
              <a:p>
                <a:r>
                  <a:rPr lang="fr-FR" sz="1400" dirty="0">
                    <a:latin typeface="Cambria Math"/>
                  </a:rPr>
                  <a:t>reward </a:t>
                </a:r>
                <a14:m>
                  <m:oMath xmlns:m="http://schemas.openxmlformats.org/officeDocument/2006/math">
                    <m:r>
                      <a:rPr lang="fr-FR" sz="140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fr-FR" sz="1400">
                        <a:latin typeface="Cambria Math"/>
                      </a:rPr>
                      <m:t>max</m:t>
                    </m:r>
                    <m:r>
                      <a:rPr lang="fr-FR" sz="1400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sz="1400">
                            <a:latin typeface="Cambria Math"/>
                          </a:rPr>
                          <m:t>duratio</m:t>
                        </m:r>
                        <m:sSub>
                          <m:sSubPr>
                            <m:ctrlPr>
                              <a:rPr lang="fr-F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400">
                                <a:latin typeface="Cambria Math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400">
                                <a:latin typeface="Cambria Math"/>
                              </a:rPr>
                              <m:t>normalized</m:t>
                            </m:r>
                          </m:sub>
                        </m:sSub>
                        <m:r>
                          <a:rPr lang="fr-FR" sz="1400">
                            <a:latin typeface="Cambria Math"/>
                          </a:rPr>
                          <m:t>+0,02</m:t>
                        </m:r>
                      </m:den>
                    </m:f>
                    <m:r>
                      <a:rPr lang="fr-FR" sz="1400">
                        <a:latin typeface="Cambria Math"/>
                      </a:rPr>
                      <m:t>) 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0F4FF92-720B-4A65-A5AD-D095770E4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15" y="3291830"/>
                <a:ext cx="7356036" cy="857414"/>
              </a:xfrm>
              <a:prstGeom prst="rect">
                <a:avLst/>
              </a:prstGeom>
              <a:blipFill>
                <a:blip r:embed="rId3"/>
                <a:stretch>
                  <a:fillRect l="-249" t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87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8DFA5FE-9D3B-4D6A-84CB-92081C267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Exploitation</a:t>
            </a:r>
            <a:r>
              <a:rPr lang="en-US" dirty="0"/>
              <a:t>: Make the best decision based on current information</a:t>
            </a:r>
          </a:p>
          <a:p>
            <a:r>
              <a:rPr lang="en-US" b="1" dirty="0"/>
              <a:t>Exploration</a:t>
            </a:r>
            <a:r>
              <a:rPr lang="en-US" dirty="0"/>
              <a:t>: Gather more information</a:t>
            </a:r>
          </a:p>
          <a:p>
            <a:r>
              <a:rPr lang="en-US" b="1" dirty="0"/>
              <a:t>ε –greedy approach</a:t>
            </a:r>
            <a:endParaRPr lang="fr-FR" b="1" dirty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fr-FR" b="1" dirty="0"/>
              <a:t>   </a:t>
            </a:r>
            <a:r>
              <a:rPr lang="fr-FR" sz="1400" b="1" dirty="0"/>
              <a:t>-  </a:t>
            </a:r>
            <a:r>
              <a:rPr lang="fr-FR" sz="1400" dirty="0"/>
              <a:t>select </a:t>
            </a:r>
            <a:r>
              <a:rPr lang="fr-FR" sz="1400" dirty="0" err="1"/>
              <a:t>random</a:t>
            </a:r>
            <a:r>
              <a:rPr lang="fr-FR" sz="1400" dirty="0"/>
              <a:t> actions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probability</a:t>
            </a:r>
            <a:r>
              <a:rPr lang="fr-FR" sz="1400" dirty="0"/>
              <a:t> </a:t>
            </a:r>
            <a:r>
              <a:rPr lang="en-US" sz="1400" b="1" dirty="0"/>
              <a:t>ε </a:t>
            </a:r>
          </a:p>
          <a:p>
            <a:pPr marL="0" indent="0">
              <a:buNone/>
            </a:pPr>
            <a:r>
              <a:rPr lang="en-US" sz="1400" b="1" dirty="0"/>
              <a:t>    -  </a:t>
            </a:r>
            <a:r>
              <a:rPr lang="en-US" sz="1400" dirty="0"/>
              <a:t>exploit the Q-table with the probability 1-</a:t>
            </a:r>
            <a:r>
              <a:rPr lang="en-US" sz="1400" b="1" dirty="0"/>
              <a:t> ε</a:t>
            </a:r>
          </a:p>
          <a:p>
            <a:pPr marL="0" indent="0">
              <a:buNone/>
            </a:pPr>
            <a:r>
              <a:rPr lang="en-US" sz="1400" b="1" dirty="0"/>
              <a:t>    - </a:t>
            </a:r>
            <a:r>
              <a:rPr lang="en-US" sz="1400" dirty="0"/>
              <a:t>ε is set to 1 and annealed to 0 exponentially</a:t>
            </a:r>
          </a:p>
          <a:p>
            <a:pPr marL="0" indent="0">
              <a:buNone/>
            </a:pPr>
            <a:r>
              <a:rPr lang="en-US" sz="1400" dirty="0"/>
              <a:t>       per episode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DB9C98A-6A17-4CFF-88F6-7F3A5FDD7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44194A2-CBBC-4CD2-BFC6-BB08AE3C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Exploitation vs Exploration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CF7A7E-152D-434E-A9C3-DE866FD06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495428"/>
            <a:ext cx="3960440" cy="28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14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F489CC-3B7A-4DA5-A8C0-4984788D0EC5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7504" y="187361"/>
            <a:ext cx="8748000" cy="720080"/>
          </a:xfrm>
        </p:spPr>
        <p:txBody>
          <a:bodyPr/>
          <a:lstStyle/>
          <a:p>
            <a:r>
              <a:rPr lang="en-US" dirty="0"/>
              <a:t>Environment: Baseline Model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27081" y="3026069"/>
            <a:ext cx="3314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1 Action = 1 Update of one parameter  </a:t>
            </a:r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C41D3162-6219-4983-B8D4-4153DF9AB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00064"/>
              </p:ext>
            </p:extLst>
          </p:nvPr>
        </p:nvGraphicFramePr>
        <p:xfrm>
          <a:off x="539552" y="1334026"/>
          <a:ext cx="3289300" cy="1620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6300">
                  <a:extLst>
                    <a:ext uri="{9D8B030D-6E8A-4147-A177-3AD203B41FA5}">
                      <a16:colId xmlns:a16="http://schemas.microsoft.com/office/drawing/2014/main" val="199138739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60110658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8118363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5227266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 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   PS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    CT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    BS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18856043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9983002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+STEP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90865228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705911354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4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+STEP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958163536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-STEP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9734980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6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+STEP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59210805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166917579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58020B73-660F-4AD1-933D-75DE65AA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813" y="20177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9B5079A-B7DF-489C-8E57-A250A8502B05}"/>
              </a:ext>
            </a:extLst>
          </p:cNvPr>
          <p:cNvSpPr txBox="1"/>
          <p:nvPr/>
        </p:nvSpPr>
        <p:spPr>
          <a:xfrm flipH="1">
            <a:off x="1418815" y="1025100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Action Space</a:t>
            </a:r>
            <a:endParaRPr lang="fr-FR" sz="1200" b="1" dirty="0"/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625306E5-BCBF-4B01-BE42-30746E050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78795"/>
              </p:ext>
            </p:extLst>
          </p:nvPr>
        </p:nvGraphicFramePr>
        <p:xfrm>
          <a:off x="4351462" y="1320556"/>
          <a:ext cx="4406899" cy="280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729">
                  <a:extLst>
                    <a:ext uri="{9D8B030D-6E8A-4147-A177-3AD203B41FA5}">
                      <a16:colId xmlns:a16="http://schemas.microsoft.com/office/drawing/2014/main" val="4157215853"/>
                    </a:ext>
                  </a:extLst>
                </a:gridCol>
                <a:gridCol w="827886">
                  <a:extLst>
                    <a:ext uri="{9D8B030D-6E8A-4147-A177-3AD203B41FA5}">
                      <a16:colId xmlns:a16="http://schemas.microsoft.com/office/drawing/2014/main" val="2606395394"/>
                    </a:ext>
                  </a:extLst>
                </a:gridCol>
                <a:gridCol w="853359">
                  <a:extLst>
                    <a:ext uri="{9D8B030D-6E8A-4147-A177-3AD203B41FA5}">
                      <a16:colId xmlns:a16="http://schemas.microsoft.com/office/drawing/2014/main" val="2594768018"/>
                    </a:ext>
                  </a:extLst>
                </a:gridCol>
                <a:gridCol w="725992">
                  <a:extLst>
                    <a:ext uri="{9D8B030D-6E8A-4147-A177-3AD203B41FA5}">
                      <a16:colId xmlns:a16="http://schemas.microsoft.com/office/drawing/2014/main" val="1594297983"/>
                    </a:ext>
                  </a:extLst>
                </a:gridCol>
                <a:gridCol w="369364">
                  <a:extLst>
                    <a:ext uri="{9D8B030D-6E8A-4147-A177-3AD203B41FA5}">
                      <a16:colId xmlns:a16="http://schemas.microsoft.com/office/drawing/2014/main" val="3699111037"/>
                    </a:ext>
                  </a:extLst>
                </a:gridCol>
                <a:gridCol w="891569">
                  <a:extLst>
                    <a:ext uri="{9D8B030D-6E8A-4147-A177-3AD203B41FA5}">
                      <a16:colId xmlns:a16="http://schemas.microsoft.com/office/drawing/2014/main" val="2175420925"/>
                    </a:ext>
                  </a:extLst>
                </a:gridCol>
              </a:tblGrid>
              <a:tr h="1608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State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Action1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Action2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Action3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…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Action7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61538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 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20346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116522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99369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30739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5477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n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FR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45103"/>
                  </a:ext>
                </a:extLst>
              </a:tr>
            </a:tbl>
          </a:graphicData>
        </a:graphic>
      </p:graphicFrame>
      <p:sp>
        <p:nvSpPr>
          <p:cNvPr id="21" name="ZoneTexte 20">
            <a:extLst>
              <a:ext uri="{FF2B5EF4-FFF2-40B4-BE49-F238E27FC236}">
                <a16:creationId xmlns:a16="http://schemas.microsoft.com/office/drawing/2014/main" id="{E6022E54-F2D8-431B-BAF5-4DDB4B6C7B8E}"/>
              </a:ext>
            </a:extLst>
          </p:cNvPr>
          <p:cNvSpPr txBox="1"/>
          <p:nvPr/>
        </p:nvSpPr>
        <p:spPr>
          <a:xfrm>
            <a:off x="5940152" y="982488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Q-table</a:t>
            </a:r>
            <a:endParaRPr lang="fr-FR" sz="1200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A6D0E21-726F-458F-AB78-0805FCC23263}"/>
              </a:ext>
            </a:extLst>
          </p:cNvPr>
          <p:cNvSpPr txBox="1"/>
          <p:nvPr/>
        </p:nvSpPr>
        <p:spPr>
          <a:xfrm>
            <a:off x="539552" y="3579862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Agent: State 0</a:t>
            </a:r>
          </a:p>
          <a:p>
            <a:r>
              <a:rPr lang="en-US" dirty="0"/>
              <a:t>Action: 2</a:t>
            </a:r>
            <a:endParaRPr lang="fr-FR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F2C93724-8A49-4201-8279-30974821EC9C}"/>
              </a:ext>
            </a:extLst>
          </p:cNvPr>
          <p:cNvCxnSpPr>
            <a:cxnSpLocks/>
          </p:cNvCxnSpPr>
          <p:nvPr/>
        </p:nvCxnSpPr>
        <p:spPr>
          <a:xfrm flipV="1">
            <a:off x="2472737" y="1970955"/>
            <a:ext cx="3597898" cy="2031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AF24810D-A965-413B-89F0-71D3FC9D3BE7}"/>
              </a:ext>
            </a:extLst>
          </p:cNvPr>
          <p:cNvSpPr txBox="1"/>
          <p:nvPr/>
        </p:nvSpPr>
        <p:spPr>
          <a:xfrm>
            <a:off x="6070635" y="1787614"/>
            <a:ext cx="282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  <a:endParaRPr lang="fr-FR" sz="12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34E9605-355E-4BD7-80C7-FF70411044E2}"/>
              </a:ext>
            </a:extLst>
          </p:cNvPr>
          <p:cNvSpPr txBox="1"/>
          <p:nvPr/>
        </p:nvSpPr>
        <p:spPr>
          <a:xfrm>
            <a:off x="6191875" y="1787613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20</a:t>
            </a:r>
            <a:endParaRPr lang="fr-FR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4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1" grpId="0"/>
      <p:bldP spid="22" grpId="0"/>
      <p:bldP spid="28" grpId="0"/>
      <p:bldP spid="28" grpId="1"/>
      <p:bldP spid="29" grpId="0"/>
    </p:bldLst>
  </p:timing>
</p:sld>
</file>

<file path=ppt/theme/theme1.xml><?xml version="1.0" encoding="utf-8"?>
<a:theme xmlns:a="http://schemas.openxmlformats.org/drawingml/2006/main" name="Atos v4.0">
  <a:themeElements>
    <a:clrScheme name="Atos Principal Colors 2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Atos Primary Color Atos Blue">
      <a:srgbClr val="0066A1"/>
    </a:custClr>
    <a:custClr name="Atos Primary Color White">
      <a:srgbClr val="FFFFFF"/>
    </a:custClr>
    <a:custClr name="Atos Primary Color Grey">
      <a:srgbClr val="808080"/>
    </a:custClr>
    <a:custClr name="Atos Primary Color Black">
      <a:srgbClr val="000000"/>
    </a:custClr>
    <a:custClr name="Atos Secondary Color Orange">
      <a:srgbClr val="FA6119"/>
    </a:custClr>
    <a:custClr name="Atos Secondary Color Yellow">
      <a:srgbClr val="9E9500"/>
    </a:custClr>
    <a:custClr name="Atos Secondary Color Dark purple">
      <a:srgbClr val="6639B7"/>
    </a:custClr>
    <a:custClr name="Atos Secondary Color Light purple">
      <a:srgbClr val="A626AA"/>
    </a:custClr>
    <a:custClr name="Atos Secondary Color Teal">
      <a:srgbClr val="00A59C"/>
    </a:custClr>
    <a:custClr name="Atos Complementary Color Green">
      <a:srgbClr val="3F9C35"/>
    </a:custClr>
    <a:custClr name="Atos Complementary Color Pink">
      <a:srgbClr val="D71F85"/>
    </a:custClr>
    <a:custClr name="Atos Complementary Color Dark grey">
      <a:srgbClr val="898D8D"/>
    </a:custClr>
    <a:custClr name="Atos Complementary Color Light blue">
      <a:srgbClr val="00AFD8"/>
    </a:custClr>
    <a:custClr name="Atos Complementary Color Blue">
      <a:srgbClr val="0089C4"/>
    </a:custClr>
  </a:custClr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Atos v4.0</Template>
  <TotalTime>0</TotalTime>
  <Words>1316</Words>
  <Application>Microsoft Office PowerPoint</Application>
  <PresentationFormat>Affichage à l'écran (16:9)</PresentationFormat>
  <Paragraphs>569</Paragraphs>
  <Slides>34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Lucida Sans Unicode</vt:lpstr>
      <vt:lpstr>Times New Roman</vt:lpstr>
      <vt:lpstr>Verdana</vt:lpstr>
      <vt:lpstr>Verdana (Corps)</vt:lpstr>
      <vt:lpstr>Atos v4.0</vt:lpstr>
      <vt:lpstr>Conception personnalisée</vt:lpstr>
      <vt:lpstr>Reinforcement learning for Auto-Optimization of Accelerator Parameters</vt:lpstr>
      <vt:lpstr>Outline</vt:lpstr>
      <vt:lpstr>Reinforcement Learning</vt:lpstr>
      <vt:lpstr>Machine Learning tasks</vt:lpstr>
      <vt:lpstr>Example of reinforcement learning</vt:lpstr>
      <vt:lpstr>Q-Learning</vt:lpstr>
      <vt:lpstr>Q-learning : Training</vt:lpstr>
      <vt:lpstr>Exploitation vs Exploration</vt:lpstr>
      <vt:lpstr>Environment: Baseline Model</vt:lpstr>
      <vt:lpstr>Pros and Cons</vt:lpstr>
      <vt:lpstr>Environment: Heuristic with Consecutive Updates      (HCU)</vt:lpstr>
      <vt:lpstr>Environment: Dynamic Action Space Model</vt:lpstr>
      <vt:lpstr>Training: Animation</vt:lpstr>
      <vt:lpstr>Training: Animation</vt:lpstr>
      <vt:lpstr>Training: Animation</vt:lpstr>
      <vt:lpstr>Results </vt:lpstr>
      <vt:lpstr>Dataset:</vt:lpstr>
      <vt:lpstr>Dataset: Summary</vt:lpstr>
      <vt:lpstr>Training: Metrics</vt:lpstr>
      <vt:lpstr>Results: Local Minima Direction: Left</vt:lpstr>
      <vt:lpstr>Results: LocalMinima Direction: Right</vt:lpstr>
      <vt:lpstr>Results: Dataset1</vt:lpstr>
      <vt:lpstr>Results: Dataset2</vt:lpstr>
      <vt:lpstr>Summary: Pros and Cons</vt:lpstr>
      <vt:lpstr>Deep Reinforcement Approach</vt:lpstr>
      <vt:lpstr>Approaches:</vt:lpstr>
      <vt:lpstr>DQN and DDQN Architecture</vt:lpstr>
      <vt:lpstr>DQN and Double DQN</vt:lpstr>
      <vt:lpstr>Dueling Architecture</vt:lpstr>
      <vt:lpstr>Training and Results</vt:lpstr>
      <vt:lpstr>Results: Dataset1</vt:lpstr>
      <vt:lpstr>Results: Dataset2</vt:lpstr>
      <vt:lpstr>Next Steps</vt:lpstr>
      <vt:lpstr>Thanks  For more information please contact: T+ 33 1 98765432 F+ 33 1 88888888 M+ 33 6 44445678 firstname.lastname@atos.net</vt:lpstr>
    </vt:vector>
  </TitlesOfParts>
  <Company>Canopy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A689139</dc:creator>
  <cp:lastModifiedBy>DJAN, DENNIS MINTAH</cp:lastModifiedBy>
  <cp:revision>269</cp:revision>
  <dcterms:created xsi:type="dcterms:W3CDTF">2016-04-04T15:49:24Z</dcterms:created>
  <dcterms:modified xsi:type="dcterms:W3CDTF">2019-06-07T09:16:44Z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um">
    <vt:lpwstr>11/04/2019</vt:lpwstr>
  </property>
  <property fmtid="{D5CDD505-2E9C-101B-9397-08002B2CF9AE}" pid="3" name="Author">
    <vt:lpwstr/>
  </property>
  <property fmtid="{D5CDD505-2E9C-101B-9397-08002B2CF9AE}" pid="4" name="GBU">
    <vt:lpwstr/>
  </property>
  <property fmtid="{D5CDD505-2E9C-101B-9397-08002B2CF9AE}" pid="5" name="Division">
    <vt:lpwstr/>
  </property>
  <property fmtid="{D5CDD505-2E9C-101B-9397-08002B2CF9AE}" pid="6" name="Department">
    <vt:lpwstr/>
  </property>
  <property fmtid="{D5CDD505-2E9C-101B-9397-08002B2CF9AE}" pid="7" name="Classification">
    <vt:lpwstr>© Atos - For internal use</vt:lpwstr>
  </property>
  <property fmtid="{D5CDD505-2E9C-101B-9397-08002B2CF9AE}" pid="8" name="_AdHocReviewCycleID">
    <vt:i4>-920008217</vt:i4>
  </property>
  <property fmtid="{D5CDD505-2E9C-101B-9397-08002B2CF9AE}" pid="9" name="_NewReviewCycle">
    <vt:lpwstr/>
  </property>
  <property fmtid="{D5CDD505-2E9C-101B-9397-08002B2CF9AE}" pid="10" name="_EmailSubject">
    <vt:lpwstr>slides</vt:lpwstr>
  </property>
  <property fmtid="{D5CDD505-2E9C-101B-9397-08002B2CF9AE}" pid="11" name="_AuthorEmail">
    <vt:lpwstr>mathieu.pister@atos.net</vt:lpwstr>
  </property>
  <property fmtid="{D5CDD505-2E9C-101B-9397-08002B2CF9AE}" pid="12" name="_AuthorEmailDisplayName">
    <vt:lpwstr>PISTER, MATHIEU</vt:lpwstr>
  </property>
</Properties>
</file>